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sldIdLst>
    <p:sldId id="300" r:id="rId2"/>
    <p:sldId id="363" r:id="rId3"/>
    <p:sldId id="333" r:id="rId4"/>
    <p:sldId id="356" r:id="rId5"/>
    <p:sldId id="359" r:id="rId6"/>
    <p:sldId id="368" r:id="rId7"/>
    <p:sldId id="370" r:id="rId8"/>
    <p:sldId id="369" r:id="rId9"/>
    <p:sldId id="353" r:id="rId10"/>
    <p:sldId id="361" r:id="rId11"/>
    <p:sldId id="362" r:id="rId12"/>
    <p:sldId id="365" r:id="rId13"/>
    <p:sldId id="367" r:id="rId14"/>
    <p:sldId id="322" r:id="rId15"/>
    <p:sldId id="323" r:id="rId16"/>
    <p:sldId id="324" r:id="rId17"/>
    <p:sldId id="327" r:id="rId18"/>
    <p:sldId id="33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66E80A-944C-44AA-B2F9-951579245544}">
          <p14:sldIdLst>
            <p14:sldId id="300"/>
            <p14:sldId id="363"/>
            <p14:sldId id="333"/>
            <p14:sldId id="356"/>
            <p14:sldId id="359"/>
            <p14:sldId id="368"/>
            <p14:sldId id="370"/>
            <p14:sldId id="369"/>
          </p14:sldIdLst>
        </p14:section>
        <p14:section name="Untitled Section" id="{680E1A35-AF35-4FD2-99E6-722252B1351F}">
          <p14:sldIdLst>
            <p14:sldId id="353"/>
            <p14:sldId id="361"/>
            <p14:sldId id="362"/>
            <p14:sldId id="365"/>
            <p14:sldId id="367"/>
            <p14:sldId id="322"/>
            <p14:sldId id="323"/>
            <p14:sldId id="324"/>
            <p14:sldId id="327"/>
            <p14:sldId id="33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18" autoAdjust="0"/>
    <p:restoredTop sz="87044" autoAdjust="0"/>
  </p:normalViewPr>
  <p:slideViewPr>
    <p:cSldViewPr snapToGrid="0">
      <p:cViewPr varScale="1">
        <p:scale>
          <a:sx n="64" d="100"/>
          <a:sy n="64" d="100"/>
        </p:scale>
        <p:origin x="60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71F841-EA3A-4AEA-A477-576FADC415A6}" type="datetimeFigureOut">
              <a:rPr lang="en-GB" smtClean="0"/>
              <a:t>17/06/2022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9A2E77-37CE-4A0B-8064-C40F35B412AD}" type="slidenum">
              <a:rPr lang="en-GB" smtClean="0"/>
              <a:t>‹#›</a:t>
            </a:fld>
            <a:endParaRPr lang="en-GB"/>
          </a:p>
        </p:txBody>
      </p:sp>
    </p:spTree>
    <p:extLst>
      <p:ext uri="{BB962C8B-B14F-4D97-AF65-F5344CB8AC3E}">
        <p14:creationId xmlns:p14="http://schemas.microsoft.com/office/powerpoint/2010/main" val="3134752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Financial Action Task Force (FATF) rated the UK’s anti-money laundering (AML) and counter-terrorism financing (CTF) regime as the </a:t>
            </a:r>
            <a:r>
              <a:rPr lang="en-GB" sz="1200" b="1" u="sng" dirty="0" smtClean="0"/>
              <a:t>best in world</a:t>
            </a:r>
            <a:endParaRPr lang="en-GB" sz="1200" dirty="0" smtClean="0"/>
          </a:p>
          <a:p>
            <a:endParaRPr lang="en-GB" dirty="0"/>
          </a:p>
        </p:txBody>
      </p:sp>
      <p:sp>
        <p:nvSpPr>
          <p:cNvPr id="4" name="Slide Number Placeholder 3"/>
          <p:cNvSpPr>
            <a:spLocks noGrp="1"/>
          </p:cNvSpPr>
          <p:nvPr>
            <p:ph type="sldNum" sz="quarter" idx="10"/>
          </p:nvPr>
        </p:nvSpPr>
        <p:spPr/>
        <p:txBody>
          <a:bodyPr/>
          <a:lstStyle/>
          <a:p>
            <a:fld id="{B69A2E77-37CE-4A0B-8064-C40F35B412AD}" type="slidenum">
              <a:rPr lang="en-GB" smtClean="0"/>
              <a:t>6</a:t>
            </a:fld>
            <a:endParaRPr lang="en-GB"/>
          </a:p>
        </p:txBody>
      </p:sp>
    </p:spTree>
    <p:extLst>
      <p:ext uri="{BB962C8B-B14F-4D97-AF65-F5344CB8AC3E}">
        <p14:creationId xmlns:p14="http://schemas.microsoft.com/office/powerpoint/2010/main" val="2190719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8864EF07-AE89-4BC7-8F61-C8DA5074AA85}" type="datetime1">
              <a:rPr lang="en-GB" smtClean="0"/>
              <a:t>17/06/2022</a:t>
            </a:fld>
            <a:endParaRPr lang="en-GB"/>
          </a:p>
        </p:txBody>
      </p:sp>
      <p:sp>
        <p:nvSpPr>
          <p:cNvPr id="5" name="Footer Placeholder 4"/>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6" name="Slide Number Placeholder 5"/>
          <p:cNvSpPr>
            <a:spLocks noGrp="1"/>
          </p:cNvSpPr>
          <p:nvPr>
            <p:ph type="sldNum" sz="quarter" idx="12"/>
          </p:nvPr>
        </p:nvSpPr>
        <p:spPr/>
        <p:txBody>
          <a:bodyPr/>
          <a:lstStyle/>
          <a:p>
            <a:fld id="{00F3B91F-D4DB-407D-871B-00DC67010D08}" type="slidenum">
              <a:rPr lang="en-GB" smtClean="0"/>
              <a:t>‹#›</a:t>
            </a:fld>
            <a:endParaRPr lang="en-GB"/>
          </a:p>
        </p:txBody>
      </p:sp>
    </p:spTree>
    <p:extLst>
      <p:ext uri="{BB962C8B-B14F-4D97-AF65-F5344CB8AC3E}">
        <p14:creationId xmlns:p14="http://schemas.microsoft.com/office/powerpoint/2010/main" val="3291921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3E9CBCD-55EA-4DA0-91C7-4F9FB5C81BFD}" type="datetime1">
              <a:rPr lang="en-GB" smtClean="0"/>
              <a:t>17/06/2022</a:t>
            </a:fld>
            <a:endParaRPr lang="en-GB"/>
          </a:p>
        </p:txBody>
      </p:sp>
      <p:sp>
        <p:nvSpPr>
          <p:cNvPr id="5" name="Footer Placeholder 4"/>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6" name="Slide Number Placeholder 5"/>
          <p:cNvSpPr>
            <a:spLocks noGrp="1"/>
          </p:cNvSpPr>
          <p:nvPr>
            <p:ph type="sldNum" sz="quarter" idx="12"/>
          </p:nvPr>
        </p:nvSpPr>
        <p:spPr/>
        <p:txBody>
          <a:bodyPr/>
          <a:lstStyle/>
          <a:p>
            <a:fld id="{00F3B91F-D4DB-407D-871B-00DC67010D08}" type="slidenum">
              <a:rPr lang="en-GB" smtClean="0"/>
              <a:t>‹#›</a:t>
            </a:fld>
            <a:endParaRPr lang="en-GB"/>
          </a:p>
        </p:txBody>
      </p:sp>
    </p:spTree>
    <p:extLst>
      <p:ext uri="{BB962C8B-B14F-4D97-AF65-F5344CB8AC3E}">
        <p14:creationId xmlns:p14="http://schemas.microsoft.com/office/powerpoint/2010/main" val="3889660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A719BF0-2FEF-4127-ABF5-82AA9397B110}" type="datetime1">
              <a:rPr lang="en-GB" smtClean="0"/>
              <a:t>17/06/2022</a:t>
            </a:fld>
            <a:endParaRPr lang="en-GB"/>
          </a:p>
        </p:txBody>
      </p:sp>
      <p:sp>
        <p:nvSpPr>
          <p:cNvPr id="5" name="Footer Placeholder 4"/>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6" name="Slide Number Placeholder 5"/>
          <p:cNvSpPr>
            <a:spLocks noGrp="1"/>
          </p:cNvSpPr>
          <p:nvPr>
            <p:ph type="sldNum" sz="quarter" idx="12"/>
          </p:nvPr>
        </p:nvSpPr>
        <p:spPr/>
        <p:txBody>
          <a:bodyPr/>
          <a:lstStyle/>
          <a:p>
            <a:fld id="{00F3B91F-D4DB-407D-871B-00DC67010D08}" type="slidenum">
              <a:rPr lang="en-GB" smtClean="0"/>
              <a:t>‹#›</a:t>
            </a:fld>
            <a:endParaRPr lang="en-GB"/>
          </a:p>
        </p:txBody>
      </p:sp>
    </p:spTree>
    <p:extLst>
      <p:ext uri="{BB962C8B-B14F-4D97-AF65-F5344CB8AC3E}">
        <p14:creationId xmlns:p14="http://schemas.microsoft.com/office/powerpoint/2010/main" val="2798439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7CC988A-947A-4124-A598-EA1B538FBF58}" type="datetime1">
              <a:rPr lang="en-GB" smtClean="0"/>
              <a:t>17/06/2022</a:t>
            </a:fld>
            <a:endParaRPr lang="en-GB"/>
          </a:p>
        </p:txBody>
      </p:sp>
      <p:sp>
        <p:nvSpPr>
          <p:cNvPr id="5" name="Footer Placeholder 4"/>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6" name="Slide Number Placeholder 5"/>
          <p:cNvSpPr>
            <a:spLocks noGrp="1"/>
          </p:cNvSpPr>
          <p:nvPr>
            <p:ph type="sldNum" sz="quarter" idx="12"/>
          </p:nvPr>
        </p:nvSpPr>
        <p:spPr/>
        <p:txBody>
          <a:bodyPr/>
          <a:lstStyle/>
          <a:p>
            <a:fld id="{00F3B91F-D4DB-407D-871B-00DC67010D08}" type="slidenum">
              <a:rPr lang="en-GB" smtClean="0"/>
              <a:t>‹#›</a:t>
            </a:fld>
            <a:endParaRPr lang="en-GB"/>
          </a:p>
        </p:txBody>
      </p:sp>
    </p:spTree>
    <p:extLst>
      <p:ext uri="{BB962C8B-B14F-4D97-AF65-F5344CB8AC3E}">
        <p14:creationId xmlns:p14="http://schemas.microsoft.com/office/powerpoint/2010/main" val="1930729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8D50DE-3216-4343-A6F1-FAF9CB634958}" type="datetime1">
              <a:rPr lang="en-GB" smtClean="0"/>
              <a:t>17/06/2022</a:t>
            </a:fld>
            <a:endParaRPr lang="en-GB"/>
          </a:p>
        </p:txBody>
      </p:sp>
      <p:sp>
        <p:nvSpPr>
          <p:cNvPr id="5" name="Footer Placeholder 4"/>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6" name="Slide Number Placeholder 5"/>
          <p:cNvSpPr>
            <a:spLocks noGrp="1"/>
          </p:cNvSpPr>
          <p:nvPr>
            <p:ph type="sldNum" sz="quarter" idx="12"/>
          </p:nvPr>
        </p:nvSpPr>
        <p:spPr/>
        <p:txBody>
          <a:bodyPr/>
          <a:lstStyle/>
          <a:p>
            <a:fld id="{00F3B91F-D4DB-407D-871B-00DC67010D08}" type="slidenum">
              <a:rPr lang="en-GB" smtClean="0"/>
              <a:t>‹#›</a:t>
            </a:fld>
            <a:endParaRPr lang="en-GB"/>
          </a:p>
        </p:txBody>
      </p:sp>
    </p:spTree>
    <p:extLst>
      <p:ext uri="{BB962C8B-B14F-4D97-AF65-F5344CB8AC3E}">
        <p14:creationId xmlns:p14="http://schemas.microsoft.com/office/powerpoint/2010/main" val="4091570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C29402A-DB92-4ACB-B029-30BB092B7121}" type="datetime1">
              <a:rPr lang="en-GB" smtClean="0"/>
              <a:t>17/06/2022</a:t>
            </a:fld>
            <a:endParaRPr lang="en-GB"/>
          </a:p>
        </p:txBody>
      </p:sp>
      <p:sp>
        <p:nvSpPr>
          <p:cNvPr id="6" name="Footer Placeholder 5"/>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7" name="Slide Number Placeholder 6"/>
          <p:cNvSpPr>
            <a:spLocks noGrp="1"/>
          </p:cNvSpPr>
          <p:nvPr>
            <p:ph type="sldNum" sz="quarter" idx="12"/>
          </p:nvPr>
        </p:nvSpPr>
        <p:spPr/>
        <p:txBody>
          <a:bodyPr/>
          <a:lstStyle/>
          <a:p>
            <a:fld id="{00F3B91F-D4DB-407D-871B-00DC67010D08}" type="slidenum">
              <a:rPr lang="en-GB" smtClean="0"/>
              <a:t>‹#›</a:t>
            </a:fld>
            <a:endParaRPr lang="en-GB"/>
          </a:p>
        </p:txBody>
      </p:sp>
    </p:spTree>
    <p:extLst>
      <p:ext uri="{BB962C8B-B14F-4D97-AF65-F5344CB8AC3E}">
        <p14:creationId xmlns:p14="http://schemas.microsoft.com/office/powerpoint/2010/main" val="2851494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6A7F80F-4C9A-4DDA-8F6F-ED14EC9E094E}" type="datetime1">
              <a:rPr lang="en-GB" smtClean="0"/>
              <a:t>17/06/2022</a:t>
            </a:fld>
            <a:endParaRPr lang="en-GB"/>
          </a:p>
        </p:txBody>
      </p:sp>
      <p:sp>
        <p:nvSpPr>
          <p:cNvPr id="8" name="Footer Placeholder 7"/>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9" name="Slide Number Placeholder 8"/>
          <p:cNvSpPr>
            <a:spLocks noGrp="1"/>
          </p:cNvSpPr>
          <p:nvPr>
            <p:ph type="sldNum" sz="quarter" idx="12"/>
          </p:nvPr>
        </p:nvSpPr>
        <p:spPr/>
        <p:txBody>
          <a:bodyPr/>
          <a:lstStyle/>
          <a:p>
            <a:fld id="{00F3B91F-D4DB-407D-871B-00DC67010D08}" type="slidenum">
              <a:rPr lang="en-GB" smtClean="0"/>
              <a:t>‹#›</a:t>
            </a:fld>
            <a:endParaRPr lang="en-GB"/>
          </a:p>
        </p:txBody>
      </p:sp>
    </p:spTree>
    <p:extLst>
      <p:ext uri="{BB962C8B-B14F-4D97-AF65-F5344CB8AC3E}">
        <p14:creationId xmlns:p14="http://schemas.microsoft.com/office/powerpoint/2010/main" val="498812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04C53CB-6630-4D0C-B04A-7DAED8510A4B}" type="datetime1">
              <a:rPr lang="en-GB" smtClean="0"/>
              <a:t>17/06/2022</a:t>
            </a:fld>
            <a:endParaRPr lang="en-GB"/>
          </a:p>
        </p:txBody>
      </p:sp>
      <p:sp>
        <p:nvSpPr>
          <p:cNvPr id="4" name="Footer Placeholder 3"/>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5" name="Slide Number Placeholder 4"/>
          <p:cNvSpPr>
            <a:spLocks noGrp="1"/>
          </p:cNvSpPr>
          <p:nvPr>
            <p:ph type="sldNum" sz="quarter" idx="12"/>
          </p:nvPr>
        </p:nvSpPr>
        <p:spPr/>
        <p:txBody>
          <a:bodyPr/>
          <a:lstStyle/>
          <a:p>
            <a:fld id="{00F3B91F-D4DB-407D-871B-00DC67010D08}" type="slidenum">
              <a:rPr lang="en-GB" smtClean="0"/>
              <a:t>‹#›</a:t>
            </a:fld>
            <a:endParaRPr lang="en-GB"/>
          </a:p>
        </p:txBody>
      </p:sp>
    </p:spTree>
    <p:extLst>
      <p:ext uri="{BB962C8B-B14F-4D97-AF65-F5344CB8AC3E}">
        <p14:creationId xmlns:p14="http://schemas.microsoft.com/office/powerpoint/2010/main" val="2561665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228105-5BE8-457D-93BB-7F5916E416D9}" type="datetime1">
              <a:rPr lang="en-GB" smtClean="0"/>
              <a:t>17/06/2022</a:t>
            </a:fld>
            <a:endParaRPr lang="en-GB"/>
          </a:p>
        </p:txBody>
      </p:sp>
      <p:sp>
        <p:nvSpPr>
          <p:cNvPr id="3" name="Footer Placeholder 2"/>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4" name="Slide Number Placeholder 3"/>
          <p:cNvSpPr>
            <a:spLocks noGrp="1"/>
          </p:cNvSpPr>
          <p:nvPr>
            <p:ph type="sldNum" sz="quarter" idx="12"/>
          </p:nvPr>
        </p:nvSpPr>
        <p:spPr/>
        <p:txBody>
          <a:bodyPr/>
          <a:lstStyle/>
          <a:p>
            <a:fld id="{00F3B91F-D4DB-407D-871B-00DC67010D08}" type="slidenum">
              <a:rPr lang="en-GB" smtClean="0"/>
              <a:t>‹#›</a:t>
            </a:fld>
            <a:endParaRPr lang="en-GB"/>
          </a:p>
        </p:txBody>
      </p:sp>
    </p:spTree>
    <p:extLst>
      <p:ext uri="{BB962C8B-B14F-4D97-AF65-F5344CB8AC3E}">
        <p14:creationId xmlns:p14="http://schemas.microsoft.com/office/powerpoint/2010/main" val="2010761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7DA759E-3A8F-46FF-9560-8AA625F7C710}" type="datetime1">
              <a:rPr lang="en-GB" smtClean="0"/>
              <a:t>17/06/2022</a:t>
            </a:fld>
            <a:endParaRPr lang="en-GB"/>
          </a:p>
        </p:txBody>
      </p:sp>
      <p:sp>
        <p:nvSpPr>
          <p:cNvPr id="6" name="Footer Placeholder 5"/>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7" name="Slide Number Placeholder 6"/>
          <p:cNvSpPr>
            <a:spLocks noGrp="1"/>
          </p:cNvSpPr>
          <p:nvPr>
            <p:ph type="sldNum" sz="quarter" idx="12"/>
          </p:nvPr>
        </p:nvSpPr>
        <p:spPr/>
        <p:txBody>
          <a:bodyPr/>
          <a:lstStyle/>
          <a:p>
            <a:fld id="{00F3B91F-D4DB-407D-871B-00DC67010D08}" type="slidenum">
              <a:rPr lang="en-GB" smtClean="0"/>
              <a:t>‹#›</a:t>
            </a:fld>
            <a:endParaRPr lang="en-GB"/>
          </a:p>
        </p:txBody>
      </p:sp>
    </p:spTree>
    <p:extLst>
      <p:ext uri="{BB962C8B-B14F-4D97-AF65-F5344CB8AC3E}">
        <p14:creationId xmlns:p14="http://schemas.microsoft.com/office/powerpoint/2010/main" val="3847353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8954E4F-6F2A-4189-B3AF-7E6318F3B26E}" type="datetime1">
              <a:rPr lang="en-GB" smtClean="0"/>
              <a:t>17/06/2022</a:t>
            </a:fld>
            <a:endParaRPr lang="en-GB"/>
          </a:p>
        </p:txBody>
      </p:sp>
      <p:sp>
        <p:nvSpPr>
          <p:cNvPr id="6" name="Footer Placeholder 5"/>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7" name="Slide Number Placeholder 6"/>
          <p:cNvSpPr>
            <a:spLocks noGrp="1"/>
          </p:cNvSpPr>
          <p:nvPr>
            <p:ph type="sldNum" sz="quarter" idx="12"/>
          </p:nvPr>
        </p:nvSpPr>
        <p:spPr/>
        <p:txBody>
          <a:bodyPr/>
          <a:lstStyle/>
          <a:p>
            <a:fld id="{00F3B91F-D4DB-407D-871B-00DC67010D08}" type="slidenum">
              <a:rPr lang="en-GB" smtClean="0"/>
              <a:t>‹#›</a:t>
            </a:fld>
            <a:endParaRPr lang="en-GB"/>
          </a:p>
        </p:txBody>
      </p:sp>
    </p:spTree>
    <p:extLst>
      <p:ext uri="{BB962C8B-B14F-4D97-AF65-F5344CB8AC3E}">
        <p14:creationId xmlns:p14="http://schemas.microsoft.com/office/powerpoint/2010/main" val="2464335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D2BE15-0DBA-4241-B00A-44CBBB6B6146}" type="datetime1">
              <a:rPr lang="en-GB" smtClean="0"/>
              <a:t>17/06/2022</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‘From Panama to Paradise: Does the Economic Crime (Transparency and Enforcement) Act 2022 go far enough?’</a:t>
            </a:r>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F3B91F-D4DB-407D-871B-00DC67010D08}" type="slidenum">
              <a:rPr lang="en-GB" smtClean="0"/>
              <a:t>‹#›</a:t>
            </a:fld>
            <a:endParaRPr lang="en-GB"/>
          </a:p>
        </p:txBody>
      </p:sp>
    </p:spTree>
    <p:extLst>
      <p:ext uri="{BB962C8B-B14F-4D97-AF65-F5344CB8AC3E}">
        <p14:creationId xmlns:p14="http://schemas.microsoft.com/office/powerpoint/2010/main" val="8900547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europol.europa.eu/activities-services/main-reports/european-union-terrorism-situation-and-trend-report-2015" TargetMode="External"/><Relationship Id="rId3" Type="http://schemas.openxmlformats.org/officeDocument/2006/relationships/hyperlink" Target="https://www.tandfonline.com/doi/abs/10.1080/1057610X.2017.1283195" TargetMode="External"/><Relationship Id="rId7" Type="http://schemas.openxmlformats.org/officeDocument/2006/relationships/hyperlink" Target="Treasury%20United%20States%20National%20Terrorist%20Financing%20Risk%20Assessment%20(United%20States%20Department%20of%20Treasury" TargetMode="External"/><Relationship Id="rId2" Type="http://schemas.openxmlformats.org/officeDocument/2006/relationships/hyperlink" Target="https://www.imf.org/external/np/leg/sem/2002/cdmfl/eng/thony.pdf" TargetMode="External"/><Relationship Id="rId1" Type="http://schemas.openxmlformats.org/officeDocument/2006/relationships/slideLayout" Target="../slideLayouts/slideLayout2.xml"/><Relationship Id="rId6" Type="http://schemas.openxmlformats.org/officeDocument/2006/relationships/hyperlink" Target="https://govinfo.library.unt.edu/911/report/index.htm" TargetMode="External"/><Relationship Id="rId5" Type="http://schemas.openxmlformats.org/officeDocument/2006/relationships/hyperlink" Target="https://www.fatf-gafi.org/publications/fatfgeneral/documents/terroristfinancing.html" TargetMode="External"/><Relationship Id="rId10" Type="http://schemas.openxmlformats.org/officeDocument/2006/relationships/hyperlink" Target="https://www.justiceinspectorates.gov.uk/hmicfrs/wp-content/uploads/fraud-time-to-choose-an-inspection-of-the-police-response-to-fraud.pdf" TargetMode="External"/><Relationship Id="rId4" Type="http://schemas.openxmlformats.org/officeDocument/2006/relationships/hyperlink" Target="https://webarchive.nationalarchives.gov.uk/20070222120000/http:/www.lslo.gov.uk/pdf/FraudReview.pdf" TargetMode="External"/><Relationship Id="rId9" Type="http://schemas.openxmlformats.org/officeDocument/2006/relationships/hyperlink" Target="https://home.treasury.gov/system/files/136/2018ntfra_12182018.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s://assets.publishing.service.gov.uk/government/uploads/system/uploads/attachment_data/file/468210/UK_NRA_October_2015_final_web.pdf" TargetMode="External"/><Relationship Id="rId13" Type="http://schemas.openxmlformats.org/officeDocument/2006/relationships/hyperlink" Target="https://s3-eu-west-2.amazonaws.com/lawcom-prod-storage-11jsxou24uy7q/uploads/2022/06/Corporate-Criminal-Liability-Options-Paper_LC.pdf" TargetMode="External"/><Relationship Id="rId3" Type="http://schemas.openxmlformats.org/officeDocument/2006/relationships/hyperlink" Target="https://www.legislation.gov.uk/ukpga/2012/21/contents/enacted" TargetMode="External"/><Relationship Id="rId7" Type="http://schemas.openxmlformats.org/officeDocument/2006/relationships/hyperlink" Target="https://s3-eu-west-2.amazonaws.com/lawcom-prod-storage-11jsxou24uy7q/uploads/2020/09/6.6837_LC_Confiscation-consultation-paper_FINAL_180920_WEB3.pdf" TargetMode="External"/><Relationship Id="rId12" Type="http://schemas.openxmlformats.org/officeDocument/2006/relationships/hyperlink" Target="https://www.lawcom.gov.uk/project/corporate-criminal-liability/" TargetMode="External"/><Relationship Id="rId2" Type="http://schemas.openxmlformats.org/officeDocument/2006/relationships/hyperlink" Target="https://www.legislation.gov.uk/ukpga/2010/23/contents" TargetMode="External"/><Relationship Id="rId1" Type="http://schemas.openxmlformats.org/officeDocument/2006/relationships/slideLayout" Target="../slideLayouts/slideLayout4.xml"/><Relationship Id="rId6" Type="http://schemas.openxmlformats.org/officeDocument/2006/relationships/hyperlink" Target="https://s3-eu-west-2.amazonaws.com/lawcom-prod-storage-11jsxou24uy7q/uploads/2019/06/6.5569_LC_Anti-Money-Laundering_Report_FINAL_WEB_120619.pdf" TargetMode="External"/><Relationship Id="rId11" Type="http://schemas.openxmlformats.org/officeDocument/2006/relationships/hyperlink" Target="https://assets.publishing.service.gov.uk/government/uploads/system/uploads/attachment_data/file/816215/2019-22_Economic_Crime_Plan.pdf" TargetMode="External"/><Relationship Id="rId5" Type="http://schemas.openxmlformats.org/officeDocument/2006/relationships/hyperlink" Target="https://www.legislation.gov.uk/ukpga/2017/22/contents/enacted" TargetMode="External"/><Relationship Id="rId10" Type="http://schemas.openxmlformats.org/officeDocument/2006/relationships/hyperlink" Target="https://assets.publishing.service.gov.uk/government/uploads/system/uploads/attachment_data/file/945411/NRA_2020_v1.2_FOR_PUBLICATION.pdf" TargetMode="External"/><Relationship Id="rId4" Type="http://schemas.openxmlformats.org/officeDocument/2006/relationships/hyperlink" Target="https://www.legislation.gov.uk/ukpga/2013/33/contents/enacted" TargetMode="External"/><Relationship Id="rId9" Type="http://schemas.openxmlformats.org/officeDocument/2006/relationships/hyperlink" Target="https://assets.publishing.service.gov.uk/government/uploads/system/uploads/attachment_data/file/655198/National_risk_assessment_of_money_laundering_and_terrorist_financing_2017_pdf_web.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hyperlink" Target="https://isc.independent.gov.uk/wp-content/uploads/2021/03/CCS207_CCS0221966010-001_Russia-Report-v02-Web_Accessible.pdf" TargetMode="External"/><Relationship Id="rId3" Type="http://schemas.openxmlformats.org/officeDocument/2006/relationships/hyperlink" Target="https://www.state.gov/2021-international-narcotics-control-strategy-report/" TargetMode="External"/><Relationship Id="rId7" Type="http://schemas.openxmlformats.org/officeDocument/2006/relationships/hyperlink" Target="https://publications.parliament.uk/pa/cm201919/cmselect/cmtreasy/246/246.pdf" TargetMode="External"/><Relationship Id="rId2" Type="http://schemas.openxmlformats.org/officeDocument/2006/relationships/hyperlink" Target="https://rusi.org/rusi-news/rusi-experts-react-uk-financial-action-task-force-mutual-evaluation-report" TargetMode="External"/><Relationship Id="rId1" Type="http://schemas.openxmlformats.org/officeDocument/2006/relationships/slideLayout" Target="../slideLayouts/slideLayout4.xml"/><Relationship Id="rId6" Type="http://schemas.openxmlformats.org/officeDocument/2006/relationships/hyperlink" Target="https://publications.parliament.uk/pa/cm201719/cmselect/cmtreasy/910/910.pdf" TargetMode="External"/><Relationship Id="rId11" Type="http://schemas.openxmlformats.org/officeDocument/2006/relationships/hyperlink" Target="https://www.transparency.org.uk/uk-money-laundering-stats-russia-suspicious-wealth" TargetMode="External"/><Relationship Id="rId5" Type="http://schemas.openxmlformats.org/officeDocument/2006/relationships/hyperlink" Target="https://publications.parliament.uk/pa/cm201719/cmselect/cmtreasy/2010/2010.pdf" TargetMode="External"/><Relationship Id="rId10" Type="http://schemas.openxmlformats.org/officeDocument/2006/relationships/hyperlink" Target="House%20of%20Commons" TargetMode="External"/><Relationship Id="rId4" Type="http://schemas.openxmlformats.org/officeDocument/2006/relationships/hyperlink" Target="https://publications.parliament.uk/pa/cm201719/cmselect/cmfaff/932/932.pdf" TargetMode="External"/><Relationship Id="rId9" Type="http://schemas.openxmlformats.org/officeDocument/2006/relationships/hyperlink" Target="https://www.instituteforgovernment.org.uk/blog/isc-russia-report"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icij.org/investigations/paradise-papers/" TargetMode="External"/><Relationship Id="rId3" Type="http://schemas.openxmlformats.org/officeDocument/2006/relationships/hyperlink" Target="https://www.icij.org/investigations/luxembourg-leaks/explore-documents-luxembourg-leaks-database/" TargetMode="External"/><Relationship Id="rId7" Type="http://schemas.openxmlformats.org/officeDocument/2006/relationships/hyperlink" Target="https://www.icij.org/investigations/panama-papers/" TargetMode="External"/><Relationship Id="rId2" Type="http://schemas.openxmlformats.org/officeDocument/2006/relationships/hyperlink" Target="https://offshoreleaks.icij.org/" TargetMode="External"/><Relationship Id="rId1" Type="http://schemas.openxmlformats.org/officeDocument/2006/relationships/slideLayout" Target="../slideLayouts/slideLayout2.xml"/><Relationship Id="rId6" Type="http://schemas.openxmlformats.org/officeDocument/2006/relationships/hyperlink" Target="https://www.icij.org/tags/bahamas-leaks/" TargetMode="External"/><Relationship Id="rId5" Type="http://schemas.openxmlformats.org/officeDocument/2006/relationships/hyperlink" Target="https://www.icij.org/investigations/swiss-leaks/explore-swiss-leaks-data/" TargetMode="External"/><Relationship Id="rId10" Type="http://schemas.openxmlformats.org/officeDocument/2006/relationships/image" Target="../media/image8.png"/><Relationship Id="rId4" Type="http://schemas.openxmlformats.org/officeDocument/2006/relationships/hyperlink" Target="https://theblacksea.eu/stories/football-leaks-2018/" TargetMode="External"/><Relationship Id="rId9" Type="http://schemas.openxmlformats.org/officeDocument/2006/relationships/hyperlink" Target="https://www.icij.org/investigations/fincen-files/" TargetMode="External"/></Relationships>
</file>

<file path=ppt/slides/_rels/slide9.xml.rels><?xml version="1.0" encoding="UTF-8" standalone="yes"?>
<Relationships xmlns="http://schemas.openxmlformats.org/package/2006/relationships"><Relationship Id="rId2" Type="http://schemas.openxmlformats.org/officeDocument/2006/relationships/hyperlink" Target="https://s3-eu-west-2.amazonaws.com/lawcom-prod-storage-11jsxou24uy7q/uploads/2022/06/Corporate-Criminal-Liability-Options-Paper_LC.pdf"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524000" y="457200"/>
            <a:ext cx="9144000" cy="2325189"/>
          </a:xfrm>
        </p:spPr>
        <p:txBody>
          <a:bodyPr>
            <a:normAutofit fontScale="90000"/>
          </a:bodyPr>
          <a:lstStyle/>
          <a:p>
            <a:r>
              <a:rPr lang="en-GB" b="1" dirty="0" smtClean="0"/>
              <a:t>Does the </a:t>
            </a:r>
            <a:r>
              <a:rPr lang="en-GB" b="1" dirty="0"/>
              <a:t>Economic Crime (Transparency and Enforcement) Act 2022 go far enough</a:t>
            </a:r>
            <a:r>
              <a:rPr lang="en-GB" b="1" dirty="0" smtClean="0"/>
              <a:t>?’</a:t>
            </a:r>
            <a:endParaRPr lang="en-GB" b="1" dirty="0"/>
          </a:p>
        </p:txBody>
      </p:sp>
      <p:sp>
        <p:nvSpPr>
          <p:cNvPr id="7" name="Subtitle 6"/>
          <p:cNvSpPr>
            <a:spLocks noGrp="1"/>
          </p:cNvSpPr>
          <p:nvPr>
            <p:ph type="subTitle" idx="1"/>
          </p:nvPr>
        </p:nvSpPr>
        <p:spPr>
          <a:xfrm>
            <a:off x="1524000" y="4310743"/>
            <a:ext cx="9144000" cy="1685107"/>
          </a:xfrm>
        </p:spPr>
        <p:txBody>
          <a:bodyPr>
            <a:normAutofit lnSpcReduction="10000"/>
          </a:bodyPr>
          <a:lstStyle/>
          <a:p>
            <a:pPr>
              <a:defRPr/>
            </a:pPr>
            <a:r>
              <a:rPr lang="en-GB" b="1" dirty="0" smtClean="0"/>
              <a:t>Professor Nicholas Ryder </a:t>
            </a:r>
          </a:p>
          <a:p>
            <a:r>
              <a:rPr lang="en-US" b="1" dirty="0"/>
              <a:t>UNEXPLAINED WEALTH: A GLOBAL PERSPECTIVE</a:t>
            </a:r>
            <a:endParaRPr lang="en-GB" dirty="0"/>
          </a:p>
          <a:p>
            <a:r>
              <a:rPr lang="en-GB" b="1" dirty="0"/>
              <a:t>Wednesday 29th June </a:t>
            </a:r>
            <a:r>
              <a:rPr lang="en-GB" b="1" dirty="0" smtClean="0"/>
              <a:t>2022</a:t>
            </a:r>
          </a:p>
          <a:p>
            <a:r>
              <a:rPr lang="en-GB" b="1" dirty="0"/>
              <a:t>11.10 am - 11.25 am</a:t>
            </a:r>
          </a:p>
          <a:p>
            <a:endParaRPr lang="en-GB" dirty="0"/>
          </a:p>
        </p:txBody>
      </p:sp>
      <p:pic>
        <p:nvPicPr>
          <p:cNvPr id="2" name="Picture 1"/>
          <p:cNvPicPr>
            <a:picLocks noChangeAspect="1"/>
          </p:cNvPicPr>
          <p:nvPr/>
        </p:nvPicPr>
        <p:blipFill>
          <a:blip r:embed="rId2"/>
          <a:stretch>
            <a:fillRect/>
          </a:stretch>
        </p:blipFill>
        <p:spPr>
          <a:xfrm>
            <a:off x="0" y="5209123"/>
            <a:ext cx="2353457" cy="1648877"/>
          </a:xfrm>
          <a:prstGeom prst="rect">
            <a:avLst/>
          </a:prstGeom>
        </p:spPr>
      </p:pic>
      <p:pic>
        <p:nvPicPr>
          <p:cNvPr id="3" name="Picture 2"/>
          <p:cNvPicPr>
            <a:picLocks noChangeAspect="1"/>
          </p:cNvPicPr>
          <p:nvPr/>
        </p:nvPicPr>
        <p:blipFill>
          <a:blip r:embed="rId3"/>
          <a:stretch>
            <a:fillRect/>
          </a:stretch>
        </p:blipFill>
        <p:spPr>
          <a:xfrm>
            <a:off x="10144559" y="5336498"/>
            <a:ext cx="2047441" cy="1521502"/>
          </a:xfrm>
          <a:prstGeom prst="rect">
            <a:avLst/>
          </a:prstGeom>
        </p:spPr>
      </p:pic>
    </p:spTree>
    <p:extLst>
      <p:ext uri="{BB962C8B-B14F-4D97-AF65-F5344CB8AC3E}">
        <p14:creationId xmlns:p14="http://schemas.microsoft.com/office/powerpoint/2010/main" val="32729822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defRPr/>
            </a:pPr>
            <a:r>
              <a:rPr lang="en-GB" b="1" dirty="0"/>
              <a:t>Case Study 2: Terrorism Financing and Fraud</a:t>
            </a:r>
          </a:p>
        </p:txBody>
      </p:sp>
      <p:sp>
        <p:nvSpPr>
          <p:cNvPr id="10243" name="Content Placeholder 6"/>
          <p:cNvSpPr>
            <a:spLocks noGrp="1"/>
          </p:cNvSpPr>
          <p:nvPr>
            <p:ph idx="1"/>
          </p:nvPr>
        </p:nvSpPr>
        <p:spPr/>
        <p:txBody>
          <a:bodyPr>
            <a:normAutofit fontScale="92500"/>
          </a:bodyPr>
          <a:lstStyle/>
          <a:p>
            <a:r>
              <a:rPr lang="en-GB" altLang="en-US" dirty="0"/>
              <a:t>Irish Republican Army (</a:t>
            </a:r>
            <a:r>
              <a:rPr lang="en-GB" altLang="en-US" dirty="0">
                <a:hlinkClick r:id="rId2"/>
              </a:rPr>
              <a:t>IMF</a:t>
            </a:r>
            <a:r>
              <a:rPr lang="en-GB" altLang="en-US" dirty="0"/>
              <a:t>, n/d),</a:t>
            </a:r>
          </a:p>
          <a:p>
            <a:r>
              <a:rPr lang="en-GB" altLang="en-US" dirty="0"/>
              <a:t>Believed to have accrued over £1m per year (</a:t>
            </a:r>
            <a:r>
              <a:rPr lang="en-GB" altLang="en-US" dirty="0">
                <a:hlinkClick r:id="rId3"/>
              </a:rPr>
              <a:t>Woodford and Smith</a:t>
            </a:r>
            <a:r>
              <a:rPr lang="en-GB" altLang="en-US" dirty="0"/>
              <a:t>, 2018),</a:t>
            </a:r>
          </a:p>
          <a:p>
            <a:r>
              <a:rPr lang="en-GB" altLang="en-US" dirty="0"/>
              <a:t>Fraud Review (</a:t>
            </a:r>
            <a:r>
              <a:rPr lang="en-GB" altLang="en-US" dirty="0">
                <a:hlinkClick r:id="rId4"/>
              </a:rPr>
              <a:t>2006</a:t>
            </a:r>
            <a:r>
              <a:rPr lang="en-GB" altLang="en-US" dirty="0"/>
              <a:t>, 74, 135),</a:t>
            </a:r>
          </a:p>
          <a:p>
            <a:r>
              <a:rPr lang="en-GB" altLang="en-US" dirty="0"/>
              <a:t>al Qaeda partly funded by fraud (FATF, </a:t>
            </a:r>
            <a:r>
              <a:rPr lang="en-GB" altLang="en-US" dirty="0">
                <a:hlinkClick r:id="rId5"/>
              </a:rPr>
              <a:t>2008</a:t>
            </a:r>
            <a:r>
              <a:rPr lang="en-GB" altLang="en-US" dirty="0"/>
              <a:t>; 9/11 Commission, </a:t>
            </a:r>
            <a:r>
              <a:rPr lang="en-GB" altLang="en-US" dirty="0">
                <a:hlinkClick r:id="rId6"/>
              </a:rPr>
              <a:t>2004</a:t>
            </a:r>
            <a:r>
              <a:rPr lang="en-GB" altLang="en-US" dirty="0"/>
              <a:t>),</a:t>
            </a:r>
            <a:r>
              <a:rPr lang="en-GB" altLang="en-US" dirty="0" smtClean="0"/>
              <a:t> </a:t>
            </a:r>
          </a:p>
          <a:p>
            <a:r>
              <a:rPr lang="en-GB" altLang="en-US" dirty="0"/>
              <a:t>Hezbollah (</a:t>
            </a:r>
            <a:r>
              <a:rPr lang="en-GB" altLang="en-US" dirty="0">
                <a:hlinkClick r:id="rId7" action="ppaction://hlinkfile"/>
              </a:rPr>
              <a:t>United States Department of Treasury</a:t>
            </a:r>
            <a:r>
              <a:rPr lang="en-GB" altLang="en-US" dirty="0"/>
              <a:t>, 2015),</a:t>
            </a:r>
          </a:p>
          <a:p>
            <a:r>
              <a:rPr lang="en-GB" altLang="en-US" dirty="0"/>
              <a:t>EUROPOL (</a:t>
            </a:r>
            <a:r>
              <a:rPr lang="en-GB" altLang="en-US" dirty="0">
                <a:hlinkClick r:id="rId8"/>
              </a:rPr>
              <a:t>2015</a:t>
            </a:r>
            <a:r>
              <a:rPr lang="en-GB" altLang="en-US" dirty="0"/>
              <a:t>, 2),</a:t>
            </a:r>
          </a:p>
          <a:p>
            <a:r>
              <a:rPr lang="en-GB" altLang="en-US" dirty="0"/>
              <a:t>ISIL (</a:t>
            </a:r>
            <a:r>
              <a:rPr lang="en-GB" altLang="en-US" dirty="0">
                <a:hlinkClick r:id="rId9"/>
              </a:rPr>
              <a:t>United States Department of Treasury</a:t>
            </a:r>
            <a:r>
              <a:rPr lang="en-GB" altLang="en-US" dirty="0"/>
              <a:t>, 2018) and</a:t>
            </a:r>
          </a:p>
          <a:p>
            <a:r>
              <a:rPr lang="en-GB" altLang="en-US" dirty="0"/>
              <a:t>HM Inspectorate of Constabulary and Fire and Rescue Services (</a:t>
            </a:r>
            <a:r>
              <a:rPr lang="en-GB" altLang="en-US" dirty="0">
                <a:hlinkClick r:id="rId10"/>
              </a:rPr>
              <a:t>2019</a:t>
            </a:r>
            <a:r>
              <a:rPr lang="en-GB" altLang="en-US" dirty="0"/>
              <a:t>, 29).</a:t>
            </a:r>
          </a:p>
          <a:p>
            <a:endParaRPr lang="en-GB" altLang="en-US" dirty="0" smtClean="0"/>
          </a:p>
        </p:txBody>
      </p:sp>
      <p:sp>
        <p:nvSpPr>
          <p:cNvPr id="4" name="Footer Placeholder 3"/>
          <p:cNvSpPr>
            <a:spLocks noGrp="1"/>
          </p:cNvSpPr>
          <p:nvPr>
            <p:ph type="ftr" sz="quarter" idx="11"/>
          </p:nvPr>
        </p:nvSpPr>
        <p:spPr/>
        <p:txBody>
          <a:bodyPr/>
          <a:lstStyle/>
          <a:p>
            <a:pPr>
              <a:defRPr/>
            </a:pPr>
            <a:r>
              <a:rPr lang="en-GB" altLang="en-US"/>
              <a:t>Terrorism Financing and Fraud: The FATF’s Mutual Evaluation on the United Kingdom</a:t>
            </a:r>
          </a:p>
        </p:txBody>
      </p:sp>
      <p:sp>
        <p:nvSpPr>
          <p:cNvPr id="1024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D729E73F-AC30-46A7-B5EA-783CB661110D}" type="slidenum">
              <a:rPr lang="en-GB" altLang="en-US" sz="1200">
                <a:solidFill>
                  <a:srgbClr val="898989"/>
                </a:solidFill>
                <a:latin typeface="Arial" panose="020B0604020202020204" pitchFamily="34" charset="0"/>
              </a:rPr>
              <a:pPr>
                <a:spcBef>
                  <a:spcPct val="0"/>
                </a:spcBef>
                <a:buFontTx/>
                <a:buNone/>
              </a:pPr>
              <a:t>10</a:t>
            </a:fld>
            <a:endParaRPr lang="en-GB" altLang="en-US" sz="1200">
              <a:solidFill>
                <a:srgbClr val="898989"/>
              </a:solidFill>
              <a:latin typeface="Arial" panose="020B0604020202020204" pitchFamily="34" charset="0"/>
            </a:endParaRPr>
          </a:p>
        </p:txBody>
      </p:sp>
    </p:spTree>
    <p:extLst>
      <p:ext uri="{BB962C8B-B14F-4D97-AF65-F5344CB8AC3E}">
        <p14:creationId xmlns:p14="http://schemas.microsoft.com/office/powerpoint/2010/main" val="397332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Terrorism Financing and </a:t>
            </a:r>
            <a:r>
              <a:rPr lang="en-GB" b="1" dirty="0" smtClean="0"/>
              <a:t>Fraud – Disjointed Policies</a:t>
            </a:r>
            <a:endParaRPr lang="en-GB" dirty="0"/>
          </a:p>
        </p:txBody>
      </p:sp>
      <p:sp>
        <p:nvSpPr>
          <p:cNvPr id="6" name="Text Placeholder 5"/>
          <p:cNvSpPr>
            <a:spLocks noGrp="1"/>
          </p:cNvSpPr>
          <p:nvPr>
            <p:ph type="body" idx="1"/>
          </p:nvPr>
        </p:nvSpPr>
        <p:spPr/>
        <p:txBody>
          <a:bodyPr/>
          <a:lstStyle/>
          <a:p>
            <a:r>
              <a:rPr lang="en-GB" dirty="0" smtClean="0"/>
              <a:t>Counter Fraud Strategy</a:t>
            </a:r>
            <a:endParaRPr lang="en-GB" dirty="0"/>
          </a:p>
        </p:txBody>
      </p:sp>
      <p:sp>
        <p:nvSpPr>
          <p:cNvPr id="7" name="Content Placeholder 6"/>
          <p:cNvSpPr>
            <a:spLocks noGrp="1"/>
          </p:cNvSpPr>
          <p:nvPr>
            <p:ph sz="half" idx="2"/>
          </p:nvPr>
        </p:nvSpPr>
        <p:spPr/>
        <p:txBody>
          <a:bodyPr>
            <a:normAutofit fontScale="92500" lnSpcReduction="10000"/>
          </a:bodyPr>
          <a:lstStyle/>
          <a:p>
            <a:r>
              <a:rPr lang="en-GB" altLang="en-US" dirty="0"/>
              <a:t>Criminal Justice Act 1987</a:t>
            </a:r>
          </a:p>
          <a:p>
            <a:r>
              <a:rPr lang="en-GB" altLang="en-US" dirty="0"/>
              <a:t>Serious Fraud Office</a:t>
            </a:r>
          </a:p>
          <a:p>
            <a:r>
              <a:rPr lang="en-GB" altLang="en-US" dirty="0"/>
              <a:t>Fraud Review (2006)</a:t>
            </a:r>
          </a:p>
          <a:p>
            <a:r>
              <a:rPr lang="en-GB" altLang="en-US" dirty="0"/>
              <a:t>National Fraud Authority</a:t>
            </a:r>
          </a:p>
          <a:p>
            <a:r>
              <a:rPr lang="en-GB" altLang="en-US" dirty="0"/>
              <a:t>National Fraud Reporting Centre</a:t>
            </a:r>
          </a:p>
          <a:p>
            <a:r>
              <a:rPr lang="en-GB" altLang="en-US" dirty="0"/>
              <a:t>National Fraud Intelligence Bureau</a:t>
            </a:r>
          </a:p>
          <a:p>
            <a:r>
              <a:rPr lang="en-GB" altLang="en-US" dirty="0"/>
              <a:t>Action Fraud</a:t>
            </a:r>
          </a:p>
          <a:p>
            <a:r>
              <a:rPr lang="en-GB" altLang="en-US" dirty="0"/>
              <a:t>National Crime Agency</a:t>
            </a:r>
          </a:p>
          <a:p>
            <a:endParaRPr lang="en-GB" dirty="0"/>
          </a:p>
        </p:txBody>
      </p:sp>
      <p:sp>
        <p:nvSpPr>
          <p:cNvPr id="8" name="Text Placeholder 7"/>
          <p:cNvSpPr>
            <a:spLocks noGrp="1"/>
          </p:cNvSpPr>
          <p:nvPr>
            <p:ph type="body" sz="quarter" idx="3"/>
          </p:nvPr>
        </p:nvSpPr>
        <p:spPr/>
        <p:txBody>
          <a:bodyPr/>
          <a:lstStyle/>
          <a:p>
            <a:r>
              <a:rPr lang="en-GB" dirty="0" smtClean="0"/>
              <a:t>Counter Terrorism Financing Strategy</a:t>
            </a:r>
            <a:endParaRPr lang="en-GB" dirty="0"/>
          </a:p>
        </p:txBody>
      </p:sp>
      <p:sp>
        <p:nvSpPr>
          <p:cNvPr id="9" name="Content Placeholder 8"/>
          <p:cNvSpPr>
            <a:spLocks noGrp="1"/>
          </p:cNvSpPr>
          <p:nvPr>
            <p:ph sz="quarter" idx="4"/>
          </p:nvPr>
        </p:nvSpPr>
        <p:spPr/>
        <p:txBody>
          <a:bodyPr/>
          <a:lstStyle/>
          <a:p>
            <a:r>
              <a:rPr lang="en-GB" altLang="en-US" dirty="0"/>
              <a:t>Prevention of Terrorism (Temporary Provisions) Act 1989</a:t>
            </a:r>
          </a:p>
          <a:p>
            <a:r>
              <a:rPr lang="en-GB" altLang="en-US" dirty="0"/>
              <a:t>Terrorism Act 2000</a:t>
            </a:r>
          </a:p>
          <a:p>
            <a:r>
              <a:rPr lang="en-GB" altLang="en-US" dirty="0"/>
              <a:t>The Anti-terrorism, Crime and Security Act 2001</a:t>
            </a:r>
          </a:p>
          <a:p>
            <a:r>
              <a:rPr lang="en-GB" altLang="en-US" dirty="0"/>
              <a:t>CONTEST</a:t>
            </a:r>
          </a:p>
          <a:p>
            <a:r>
              <a:rPr lang="en-GB" altLang="en-US" dirty="0"/>
              <a:t>National Risk Assessments</a:t>
            </a:r>
          </a:p>
          <a:p>
            <a:endParaRPr lang="en-GB" dirty="0"/>
          </a:p>
        </p:txBody>
      </p:sp>
      <p:sp>
        <p:nvSpPr>
          <p:cNvPr id="4" name="Footer Placeholder 3"/>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5" name="Slide Number Placeholder 4"/>
          <p:cNvSpPr>
            <a:spLocks noGrp="1"/>
          </p:cNvSpPr>
          <p:nvPr>
            <p:ph type="sldNum" sz="quarter" idx="12"/>
          </p:nvPr>
        </p:nvSpPr>
        <p:spPr/>
        <p:txBody>
          <a:bodyPr/>
          <a:lstStyle/>
          <a:p>
            <a:fld id="{00F3B91F-D4DB-407D-871B-00DC67010D08}" type="slidenum">
              <a:rPr lang="en-GB" smtClean="0"/>
              <a:t>11</a:t>
            </a:fld>
            <a:endParaRPr lang="en-GB"/>
          </a:p>
        </p:txBody>
      </p:sp>
    </p:spTree>
    <p:extLst>
      <p:ext uri="{BB962C8B-B14F-4D97-AF65-F5344CB8AC3E}">
        <p14:creationId xmlns:p14="http://schemas.microsoft.com/office/powerpoint/2010/main" val="1611789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GB" b="1" dirty="0"/>
              <a:t>Terrorism Financing and Fraud: </a:t>
            </a:r>
            <a:r>
              <a:rPr lang="en-GB" b="1" dirty="0" smtClean="0"/>
              <a:t>Typology</a:t>
            </a:r>
            <a:endParaRPr lang="en-GB" dirty="0"/>
          </a:p>
        </p:txBody>
      </p:sp>
      <p:sp>
        <p:nvSpPr>
          <p:cNvPr id="7" name="Content Placeholder 6"/>
          <p:cNvSpPr>
            <a:spLocks noGrp="1"/>
          </p:cNvSpPr>
          <p:nvPr>
            <p:ph sz="half" idx="1"/>
          </p:nvPr>
        </p:nvSpPr>
        <p:spPr/>
        <p:txBody>
          <a:bodyPr>
            <a:normAutofit/>
          </a:bodyPr>
          <a:lstStyle/>
          <a:p>
            <a:r>
              <a:rPr lang="en-GB" altLang="en-US" sz="3200" dirty="0" smtClean="0"/>
              <a:t>Passport </a:t>
            </a:r>
            <a:r>
              <a:rPr lang="en-GB" altLang="en-US" sz="3200" dirty="0"/>
              <a:t>Fraud</a:t>
            </a:r>
          </a:p>
          <a:p>
            <a:r>
              <a:rPr lang="en-GB" altLang="en-US" sz="3200" dirty="0"/>
              <a:t>Immigration fraud</a:t>
            </a:r>
          </a:p>
          <a:p>
            <a:r>
              <a:rPr lang="en-GB" altLang="en-US" sz="3200" dirty="0"/>
              <a:t>Identity theft</a:t>
            </a:r>
          </a:p>
          <a:p>
            <a:r>
              <a:rPr lang="en-GB" altLang="en-US" sz="3200" dirty="0"/>
              <a:t>Credit card, personal load fraud and bank fraud</a:t>
            </a:r>
          </a:p>
          <a:p>
            <a:r>
              <a:rPr lang="en-GB" altLang="en-US" sz="3200" dirty="0"/>
              <a:t>Tax fraud</a:t>
            </a:r>
          </a:p>
          <a:p>
            <a:r>
              <a:rPr lang="en-GB" altLang="en-US" sz="3200" dirty="0"/>
              <a:t>Benefit fraud</a:t>
            </a:r>
          </a:p>
          <a:p>
            <a:endParaRPr lang="en-GB" dirty="0"/>
          </a:p>
        </p:txBody>
      </p:sp>
      <p:sp>
        <p:nvSpPr>
          <p:cNvPr id="8" name="Content Placeholder 7"/>
          <p:cNvSpPr>
            <a:spLocks noGrp="1"/>
          </p:cNvSpPr>
          <p:nvPr>
            <p:ph sz="half" idx="2"/>
          </p:nvPr>
        </p:nvSpPr>
        <p:spPr/>
        <p:txBody>
          <a:bodyPr>
            <a:normAutofit/>
          </a:bodyPr>
          <a:lstStyle/>
          <a:p>
            <a:pPr lvl="1"/>
            <a:r>
              <a:rPr lang="en-GB" altLang="en-US" sz="3200" dirty="0"/>
              <a:t>Student loan fraud,</a:t>
            </a:r>
          </a:p>
          <a:p>
            <a:pPr lvl="1"/>
            <a:r>
              <a:rPr lang="en-GB" altLang="en-US" sz="3200" dirty="0"/>
              <a:t>Insurance fraud,</a:t>
            </a:r>
          </a:p>
          <a:p>
            <a:pPr lvl="1"/>
            <a:r>
              <a:rPr lang="en-GB" altLang="en-US" sz="3200" dirty="0"/>
              <a:t>Non-profit organisation fraud,</a:t>
            </a:r>
          </a:p>
          <a:p>
            <a:pPr lvl="1"/>
            <a:r>
              <a:rPr lang="en-GB" altLang="en-US" sz="3200" dirty="0"/>
              <a:t>Mortgage fraud,  </a:t>
            </a:r>
          </a:p>
          <a:p>
            <a:pPr lvl="1"/>
            <a:r>
              <a:rPr lang="en-GB" altLang="en-US" sz="3200" dirty="0"/>
              <a:t>Counterfeiting and</a:t>
            </a:r>
          </a:p>
          <a:p>
            <a:pPr lvl="1"/>
            <a:r>
              <a:rPr lang="en-GB" altLang="en-US" sz="3200" dirty="0"/>
              <a:t>Trade based </a:t>
            </a:r>
            <a:r>
              <a:rPr lang="en-GB" altLang="en-US" sz="3200" dirty="0" smtClean="0"/>
              <a:t>fraud (Ryder, 2022)</a:t>
            </a:r>
            <a:endParaRPr lang="en-GB" sz="3200" dirty="0"/>
          </a:p>
        </p:txBody>
      </p:sp>
      <p:sp>
        <p:nvSpPr>
          <p:cNvPr id="4" name="Footer Placeholder 3"/>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5" name="Slide Number Placeholder 4"/>
          <p:cNvSpPr>
            <a:spLocks noGrp="1"/>
          </p:cNvSpPr>
          <p:nvPr>
            <p:ph type="sldNum" sz="quarter" idx="12"/>
          </p:nvPr>
        </p:nvSpPr>
        <p:spPr/>
        <p:txBody>
          <a:bodyPr/>
          <a:lstStyle/>
          <a:p>
            <a:fld id="{00F3B91F-D4DB-407D-871B-00DC67010D08}" type="slidenum">
              <a:rPr lang="en-GB" smtClean="0"/>
              <a:t>12</a:t>
            </a:fld>
            <a:endParaRPr lang="en-GB"/>
          </a:p>
        </p:txBody>
      </p:sp>
    </p:spTree>
    <p:extLst>
      <p:ext uri="{BB962C8B-B14F-4D97-AF65-F5344CB8AC3E}">
        <p14:creationId xmlns:p14="http://schemas.microsoft.com/office/powerpoint/2010/main" val="19202834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algn="ctr"/>
            <a:r>
              <a:rPr lang="en-GB" b="1" dirty="0"/>
              <a:t>Terrorism Financing and Fraud</a:t>
            </a:r>
          </a:p>
        </p:txBody>
      </p:sp>
      <p:sp>
        <p:nvSpPr>
          <p:cNvPr id="10" name="Content Placeholder 9"/>
          <p:cNvSpPr>
            <a:spLocks noGrp="1"/>
          </p:cNvSpPr>
          <p:nvPr>
            <p:ph idx="1"/>
          </p:nvPr>
        </p:nvSpPr>
        <p:spPr/>
        <p:txBody>
          <a:bodyPr/>
          <a:lstStyle/>
          <a:p>
            <a:r>
              <a:rPr lang="en-GB" altLang="en-US" dirty="0"/>
              <a:t>Fraud is the funding mechanism of choice for terrorism </a:t>
            </a:r>
            <a:r>
              <a:rPr lang="en-GB" altLang="en-US" dirty="0" smtClean="0"/>
              <a:t>financiers:</a:t>
            </a:r>
          </a:p>
          <a:p>
            <a:pPr lvl="1"/>
            <a:r>
              <a:rPr lang="en-GB" altLang="en-US" dirty="0" smtClean="0"/>
              <a:t>it </a:t>
            </a:r>
            <a:r>
              <a:rPr lang="en-GB" altLang="en-US" dirty="0"/>
              <a:t>is convenient, </a:t>
            </a:r>
            <a:endParaRPr lang="en-GB" altLang="en-US" dirty="0" smtClean="0"/>
          </a:p>
          <a:p>
            <a:pPr lvl="1"/>
            <a:r>
              <a:rPr lang="en-GB" altLang="en-US" dirty="0" smtClean="0"/>
              <a:t>low </a:t>
            </a:r>
            <a:r>
              <a:rPr lang="en-GB" altLang="en-US" dirty="0"/>
              <a:t>key and </a:t>
            </a:r>
            <a:endParaRPr lang="en-GB" altLang="en-US" dirty="0" smtClean="0"/>
          </a:p>
          <a:p>
            <a:pPr lvl="1"/>
            <a:r>
              <a:rPr lang="en-GB" altLang="en-US" dirty="0" smtClean="0"/>
              <a:t>frequently </a:t>
            </a:r>
            <a:r>
              <a:rPr lang="en-GB" altLang="en-US" dirty="0"/>
              <a:t>avoids detection</a:t>
            </a:r>
          </a:p>
          <a:p>
            <a:r>
              <a:rPr lang="en-GB" altLang="en-US" dirty="0" smtClean="0"/>
              <a:t>Terrorists </a:t>
            </a:r>
            <a:r>
              <a:rPr lang="en-GB" altLang="en-US" dirty="0"/>
              <a:t>have created a ‘fraud dossier’ or ‘black book</a:t>
            </a:r>
            <a:r>
              <a:rPr lang="en-GB" altLang="en-US" dirty="0" smtClean="0"/>
              <a:t>’</a:t>
            </a:r>
          </a:p>
          <a:p>
            <a:r>
              <a:rPr lang="en-GB" altLang="en-US" dirty="0" smtClean="0"/>
              <a:t>Disjointed policies</a:t>
            </a:r>
          </a:p>
          <a:p>
            <a:r>
              <a:rPr lang="en-GB" altLang="en-US" dirty="0" smtClean="0"/>
              <a:t>No fraud strategy</a:t>
            </a:r>
            <a:endParaRPr lang="en-GB" altLang="en-US" dirty="0"/>
          </a:p>
          <a:p>
            <a:endParaRPr lang="en-GB" dirty="0"/>
          </a:p>
        </p:txBody>
      </p:sp>
      <p:sp>
        <p:nvSpPr>
          <p:cNvPr id="7" name="Footer Placeholder 6"/>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8" name="Slide Number Placeholder 7"/>
          <p:cNvSpPr>
            <a:spLocks noGrp="1"/>
          </p:cNvSpPr>
          <p:nvPr>
            <p:ph type="sldNum" sz="quarter" idx="12"/>
          </p:nvPr>
        </p:nvSpPr>
        <p:spPr/>
        <p:txBody>
          <a:bodyPr/>
          <a:lstStyle/>
          <a:p>
            <a:fld id="{00F3B91F-D4DB-407D-871B-00DC67010D08}" type="slidenum">
              <a:rPr lang="en-GB" smtClean="0"/>
              <a:t>13</a:t>
            </a:fld>
            <a:endParaRPr lang="en-GB"/>
          </a:p>
        </p:txBody>
      </p:sp>
    </p:spTree>
    <p:extLst>
      <p:ext uri="{BB962C8B-B14F-4D97-AF65-F5344CB8AC3E}">
        <p14:creationId xmlns:p14="http://schemas.microsoft.com/office/powerpoint/2010/main" val="3471076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The Economic Crime Act 2022</a:t>
            </a:r>
            <a:endParaRPr lang="en-GB" b="1" dirty="0"/>
          </a:p>
        </p:txBody>
      </p:sp>
      <p:sp>
        <p:nvSpPr>
          <p:cNvPr id="3" name="Content Placeholder 2"/>
          <p:cNvSpPr>
            <a:spLocks noGrp="1"/>
          </p:cNvSpPr>
          <p:nvPr>
            <p:ph idx="1"/>
          </p:nvPr>
        </p:nvSpPr>
        <p:spPr/>
        <p:txBody>
          <a:bodyPr>
            <a:normAutofit/>
          </a:bodyPr>
          <a:lstStyle/>
          <a:p>
            <a:r>
              <a:rPr lang="en-GB" dirty="0" smtClean="0">
                <a:latin typeface="UniversBold"/>
              </a:rPr>
              <a:t>What does the Act cover?</a:t>
            </a:r>
          </a:p>
          <a:p>
            <a:endParaRPr lang="en-GB" dirty="0" smtClean="0">
              <a:latin typeface="UniversBold"/>
            </a:endParaRPr>
          </a:p>
          <a:p>
            <a:pPr lvl="1"/>
            <a:r>
              <a:rPr lang="en-GB" dirty="0" smtClean="0">
                <a:latin typeface="UniversBold"/>
              </a:rPr>
              <a:t>Register </a:t>
            </a:r>
            <a:r>
              <a:rPr lang="en-GB" dirty="0">
                <a:latin typeface="UniversBold"/>
              </a:rPr>
              <a:t>of Overseas </a:t>
            </a:r>
            <a:r>
              <a:rPr lang="en-GB" dirty="0" smtClean="0">
                <a:latin typeface="UniversBold"/>
              </a:rPr>
              <a:t>Entities</a:t>
            </a:r>
          </a:p>
          <a:p>
            <a:endParaRPr lang="en-GB" dirty="0">
              <a:latin typeface="UniversBold"/>
            </a:endParaRPr>
          </a:p>
          <a:p>
            <a:pPr lvl="1"/>
            <a:r>
              <a:rPr lang="en-GB" dirty="0" smtClean="0">
                <a:latin typeface="UniversBold"/>
              </a:rPr>
              <a:t>Unexplained </a:t>
            </a:r>
            <a:r>
              <a:rPr lang="en-GB" dirty="0">
                <a:latin typeface="UniversBold"/>
              </a:rPr>
              <a:t>Wealth </a:t>
            </a:r>
            <a:r>
              <a:rPr lang="en-GB" dirty="0" smtClean="0">
                <a:latin typeface="UniversBold"/>
              </a:rPr>
              <a:t>Order</a:t>
            </a:r>
          </a:p>
          <a:p>
            <a:endParaRPr lang="en-GB" dirty="0">
              <a:latin typeface="UniversBold"/>
            </a:endParaRPr>
          </a:p>
          <a:p>
            <a:pPr lvl="1"/>
            <a:r>
              <a:rPr lang="en-GB" dirty="0" smtClean="0">
                <a:latin typeface="UniversBold"/>
              </a:rPr>
              <a:t>Sanctions </a:t>
            </a:r>
            <a:r>
              <a:rPr lang="en-GB" dirty="0">
                <a:latin typeface="UniversBold"/>
              </a:rPr>
              <a:t>Reforms</a:t>
            </a:r>
          </a:p>
          <a:p>
            <a:pPr marL="0" indent="0">
              <a:buNone/>
            </a:pPr>
            <a:endParaRPr lang="en-GB" dirty="0"/>
          </a:p>
        </p:txBody>
      </p:sp>
      <p:sp>
        <p:nvSpPr>
          <p:cNvPr id="4" name="Footer Placeholder 3"/>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5" name="Slide Number Placeholder 4"/>
          <p:cNvSpPr>
            <a:spLocks noGrp="1"/>
          </p:cNvSpPr>
          <p:nvPr>
            <p:ph type="sldNum" sz="quarter" idx="12"/>
          </p:nvPr>
        </p:nvSpPr>
        <p:spPr/>
        <p:txBody>
          <a:bodyPr/>
          <a:lstStyle/>
          <a:p>
            <a:fld id="{00F3B91F-D4DB-407D-871B-00DC67010D08}" type="slidenum">
              <a:rPr lang="en-GB" smtClean="0"/>
              <a:t>14</a:t>
            </a:fld>
            <a:endParaRPr lang="en-GB"/>
          </a:p>
        </p:txBody>
      </p:sp>
    </p:spTree>
    <p:extLst>
      <p:ext uri="{BB962C8B-B14F-4D97-AF65-F5344CB8AC3E}">
        <p14:creationId xmlns:p14="http://schemas.microsoft.com/office/powerpoint/2010/main" val="3178994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The Economic Crime Act 2022</a:t>
            </a:r>
            <a:endParaRPr lang="en-GB" dirty="0"/>
          </a:p>
        </p:txBody>
      </p:sp>
      <p:sp>
        <p:nvSpPr>
          <p:cNvPr id="3" name="Content Placeholder 2"/>
          <p:cNvSpPr>
            <a:spLocks noGrp="1"/>
          </p:cNvSpPr>
          <p:nvPr>
            <p:ph idx="1"/>
          </p:nvPr>
        </p:nvSpPr>
        <p:spPr/>
        <p:txBody>
          <a:bodyPr>
            <a:normAutofit/>
          </a:bodyPr>
          <a:lstStyle/>
          <a:p>
            <a:r>
              <a:rPr lang="en-GB" dirty="0">
                <a:latin typeface="UniversBold"/>
              </a:rPr>
              <a:t>Register of Overseas Entities</a:t>
            </a:r>
          </a:p>
          <a:p>
            <a:endParaRPr lang="en-GB" dirty="0" smtClean="0"/>
          </a:p>
          <a:p>
            <a:pPr lvl="1"/>
            <a:r>
              <a:rPr lang="en-GB" dirty="0" smtClean="0"/>
              <a:t>A </a:t>
            </a:r>
            <a:r>
              <a:rPr lang="en-GB" dirty="0"/>
              <a:t>new register of overseas entities, which </a:t>
            </a:r>
            <a:r>
              <a:rPr lang="en-GB" dirty="0" smtClean="0"/>
              <a:t>includes </a:t>
            </a:r>
            <a:r>
              <a:rPr lang="en-GB" dirty="0"/>
              <a:t>information about overseas entities that own UK property and their beneficial </a:t>
            </a:r>
            <a:r>
              <a:rPr lang="en-GB" dirty="0" smtClean="0"/>
              <a:t>owners</a:t>
            </a:r>
          </a:p>
          <a:p>
            <a:endParaRPr lang="en-GB" dirty="0" smtClean="0"/>
          </a:p>
          <a:p>
            <a:pPr lvl="1"/>
            <a:r>
              <a:rPr lang="en-GB" dirty="0" smtClean="0"/>
              <a:t>Where there is no registration, entities face sanctions including restrictions and possible criminal sanctions (daily fine £500 and prison sentences up to 5 years)</a:t>
            </a:r>
          </a:p>
          <a:p>
            <a:pPr lvl="2"/>
            <a:endParaRPr lang="en-GB" dirty="0" smtClean="0"/>
          </a:p>
        </p:txBody>
      </p:sp>
      <p:sp>
        <p:nvSpPr>
          <p:cNvPr id="4" name="Footer Placeholder 3"/>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5" name="Slide Number Placeholder 4"/>
          <p:cNvSpPr>
            <a:spLocks noGrp="1"/>
          </p:cNvSpPr>
          <p:nvPr>
            <p:ph type="sldNum" sz="quarter" idx="12"/>
          </p:nvPr>
        </p:nvSpPr>
        <p:spPr/>
        <p:txBody>
          <a:bodyPr/>
          <a:lstStyle/>
          <a:p>
            <a:fld id="{00F3B91F-D4DB-407D-871B-00DC67010D08}" type="slidenum">
              <a:rPr lang="en-GB" smtClean="0"/>
              <a:t>15</a:t>
            </a:fld>
            <a:endParaRPr lang="en-GB"/>
          </a:p>
        </p:txBody>
      </p:sp>
    </p:spTree>
    <p:extLst>
      <p:ext uri="{BB962C8B-B14F-4D97-AF65-F5344CB8AC3E}">
        <p14:creationId xmlns:p14="http://schemas.microsoft.com/office/powerpoint/2010/main" val="3434102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The Economic Crime Act 2022</a:t>
            </a:r>
            <a:endParaRPr lang="en-GB" dirty="0"/>
          </a:p>
        </p:txBody>
      </p:sp>
      <p:sp>
        <p:nvSpPr>
          <p:cNvPr id="3" name="Content Placeholder 2"/>
          <p:cNvSpPr>
            <a:spLocks noGrp="1"/>
          </p:cNvSpPr>
          <p:nvPr>
            <p:ph idx="1"/>
          </p:nvPr>
        </p:nvSpPr>
        <p:spPr/>
        <p:txBody>
          <a:bodyPr>
            <a:normAutofit/>
          </a:bodyPr>
          <a:lstStyle/>
          <a:p>
            <a:r>
              <a:rPr lang="en-GB" dirty="0" smtClean="0">
                <a:latin typeface="UniversBold"/>
              </a:rPr>
              <a:t>Unexplained Wealth Orders:</a:t>
            </a:r>
          </a:p>
          <a:p>
            <a:pPr marL="457200" lvl="1" indent="0">
              <a:buNone/>
            </a:pPr>
            <a:endParaRPr lang="en-GB" sz="2800" dirty="0"/>
          </a:p>
          <a:p>
            <a:pPr marL="742950" lvl="1" indent="-285750"/>
            <a:r>
              <a:rPr lang="en-GB" sz="2800" dirty="0" smtClean="0"/>
              <a:t>Law Enforcement Agencies can </a:t>
            </a:r>
            <a:r>
              <a:rPr lang="en-GB" sz="2800" dirty="0"/>
              <a:t>apply to High Court for </a:t>
            </a:r>
            <a:r>
              <a:rPr lang="en-GB" sz="2800" dirty="0" smtClean="0"/>
              <a:t>UWO</a:t>
            </a:r>
          </a:p>
          <a:p>
            <a:pPr marL="457200" lvl="1" indent="0">
              <a:buNone/>
            </a:pPr>
            <a:endParaRPr lang="en-GB" sz="2800" dirty="0"/>
          </a:p>
          <a:p>
            <a:pPr lvl="1"/>
            <a:r>
              <a:rPr lang="en-GB" sz="2800" dirty="0"/>
              <a:t>Costs rules are reformed to limit the costs to authorities that unsuccessfully seek to obtain a UWO</a:t>
            </a:r>
          </a:p>
          <a:p>
            <a:pPr lvl="1"/>
            <a:endParaRPr lang="en-GB" sz="2800" dirty="0"/>
          </a:p>
          <a:p>
            <a:pPr lvl="1"/>
            <a:r>
              <a:rPr lang="en-GB" sz="2800" dirty="0"/>
              <a:t>LEA are given more time to review material provided in a response to an UWO</a:t>
            </a:r>
          </a:p>
          <a:p>
            <a:endParaRPr lang="en-GB" dirty="0">
              <a:latin typeface="UniversBold"/>
            </a:endParaRPr>
          </a:p>
          <a:p>
            <a:endParaRPr lang="en-GB" dirty="0"/>
          </a:p>
        </p:txBody>
      </p:sp>
      <p:sp>
        <p:nvSpPr>
          <p:cNvPr id="4" name="Footer Placeholder 3"/>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5" name="Slide Number Placeholder 4"/>
          <p:cNvSpPr>
            <a:spLocks noGrp="1"/>
          </p:cNvSpPr>
          <p:nvPr>
            <p:ph type="sldNum" sz="quarter" idx="12"/>
          </p:nvPr>
        </p:nvSpPr>
        <p:spPr/>
        <p:txBody>
          <a:bodyPr/>
          <a:lstStyle/>
          <a:p>
            <a:fld id="{00F3B91F-D4DB-407D-871B-00DC67010D08}" type="slidenum">
              <a:rPr lang="en-GB" smtClean="0"/>
              <a:t>16</a:t>
            </a:fld>
            <a:endParaRPr lang="en-GB"/>
          </a:p>
        </p:txBody>
      </p:sp>
    </p:spTree>
    <p:extLst>
      <p:ext uri="{BB962C8B-B14F-4D97-AF65-F5344CB8AC3E}">
        <p14:creationId xmlns:p14="http://schemas.microsoft.com/office/powerpoint/2010/main" val="31123816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The Economic Crime Act 2022</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Sanctions:</a:t>
            </a:r>
          </a:p>
          <a:p>
            <a:endParaRPr lang="en-GB" dirty="0" smtClean="0"/>
          </a:p>
          <a:p>
            <a:pPr lvl="1"/>
            <a:r>
              <a:rPr lang="en-GB" dirty="0" smtClean="0"/>
              <a:t>The Act could result in more sanctions enforcement by the Office </a:t>
            </a:r>
            <a:r>
              <a:rPr lang="en-GB" dirty="0"/>
              <a:t>for Financial Sanctions </a:t>
            </a:r>
            <a:r>
              <a:rPr lang="en-GB" dirty="0" smtClean="0"/>
              <a:t>Implementation (OFSI)</a:t>
            </a:r>
          </a:p>
          <a:p>
            <a:pPr lvl="1"/>
            <a:endParaRPr lang="en-GB" dirty="0"/>
          </a:p>
          <a:p>
            <a:pPr lvl="1"/>
            <a:r>
              <a:rPr lang="en-GB" dirty="0" smtClean="0"/>
              <a:t>The OFSI can impose </a:t>
            </a:r>
            <a:r>
              <a:rPr lang="en-GB" dirty="0"/>
              <a:t>monetary penalties on a person who breaches financial sanctions if it is satisfied that they knew or had 'reasonable cause to suspect' that they were in </a:t>
            </a:r>
            <a:r>
              <a:rPr lang="en-GB" dirty="0" smtClean="0"/>
              <a:t>breach</a:t>
            </a:r>
          </a:p>
          <a:p>
            <a:pPr lvl="1"/>
            <a:endParaRPr lang="en-GB" dirty="0"/>
          </a:p>
          <a:p>
            <a:pPr lvl="1"/>
            <a:r>
              <a:rPr lang="en-GB" dirty="0" smtClean="0"/>
              <a:t>This requirement is replaced by strict liability</a:t>
            </a:r>
          </a:p>
          <a:p>
            <a:pPr lvl="1"/>
            <a:endParaRPr lang="en-GB" dirty="0"/>
          </a:p>
          <a:p>
            <a:pPr lvl="1"/>
            <a:r>
              <a:rPr lang="en-GB" dirty="0" smtClean="0"/>
              <a:t>The OFSI can adopt a name and shame policy</a:t>
            </a:r>
          </a:p>
          <a:p>
            <a:endParaRPr lang="en-GB" dirty="0"/>
          </a:p>
        </p:txBody>
      </p:sp>
      <p:sp>
        <p:nvSpPr>
          <p:cNvPr id="4" name="Footer Placeholder 3"/>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5" name="Slide Number Placeholder 4"/>
          <p:cNvSpPr>
            <a:spLocks noGrp="1"/>
          </p:cNvSpPr>
          <p:nvPr>
            <p:ph type="sldNum" sz="quarter" idx="12"/>
          </p:nvPr>
        </p:nvSpPr>
        <p:spPr/>
        <p:txBody>
          <a:bodyPr/>
          <a:lstStyle/>
          <a:p>
            <a:fld id="{00F3B91F-D4DB-407D-871B-00DC67010D08}" type="slidenum">
              <a:rPr lang="en-GB" smtClean="0"/>
              <a:t>17</a:t>
            </a:fld>
            <a:endParaRPr lang="en-GB"/>
          </a:p>
        </p:txBody>
      </p:sp>
    </p:spTree>
    <p:extLst>
      <p:ext uri="{BB962C8B-B14F-4D97-AF65-F5344CB8AC3E}">
        <p14:creationId xmlns:p14="http://schemas.microsoft.com/office/powerpoint/2010/main" val="4559271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Final Thoughts</a:t>
            </a:r>
            <a:endParaRPr lang="en-GB" b="1" dirty="0"/>
          </a:p>
        </p:txBody>
      </p:sp>
      <p:sp>
        <p:nvSpPr>
          <p:cNvPr id="3" name="Content Placeholder 2"/>
          <p:cNvSpPr>
            <a:spLocks noGrp="1"/>
          </p:cNvSpPr>
          <p:nvPr>
            <p:ph idx="1"/>
          </p:nvPr>
        </p:nvSpPr>
        <p:spPr/>
        <p:txBody>
          <a:bodyPr>
            <a:normAutofit/>
          </a:bodyPr>
          <a:lstStyle/>
          <a:p>
            <a:r>
              <a:rPr lang="en-GB" dirty="0" smtClean="0"/>
              <a:t>The Economic Crime Act (2022) is a welcomed addition to the UKs financial crime armoury</a:t>
            </a:r>
          </a:p>
          <a:p>
            <a:endParaRPr lang="en-GB" dirty="0" smtClean="0"/>
          </a:p>
          <a:p>
            <a:r>
              <a:rPr lang="en-GB" dirty="0" smtClean="0"/>
              <a:t>Why the eight year delay?</a:t>
            </a:r>
          </a:p>
          <a:p>
            <a:endParaRPr lang="en-GB" dirty="0" smtClean="0"/>
          </a:p>
          <a:p>
            <a:r>
              <a:rPr lang="en-GB" dirty="0" smtClean="0"/>
              <a:t>Apathy?</a:t>
            </a:r>
          </a:p>
          <a:p>
            <a:endParaRPr lang="en-GB" dirty="0" smtClean="0"/>
          </a:p>
          <a:p>
            <a:r>
              <a:rPr lang="en-GB" dirty="0" smtClean="0"/>
              <a:t>Would the Act have been introduced if Russia did not invade Ukraine?</a:t>
            </a:r>
          </a:p>
        </p:txBody>
      </p:sp>
      <p:sp>
        <p:nvSpPr>
          <p:cNvPr id="4" name="Footer Placeholder 3"/>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5" name="Slide Number Placeholder 4"/>
          <p:cNvSpPr>
            <a:spLocks noGrp="1"/>
          </p:cNvSpPr>
          <p:nvPr>
            <p:ph type="sldNum" sz="quarter" idx="12"/>
          </p:nvPr>
        </p:nvSpPr>
        <p:spPr/>
        <p:txBody>
          <a:bodyPr/>
          <a:lstStyle/>
          <a:p>
            <a:fld id="{00F3B91F-D4DB-407D-871B-00DC67010D08}" type="slidenum">
              <a:rPr lang="en-GB" smtClean="0"/>
              <a:t>18</a:t>
            </a:fld>
            <a:endParaRPr lang="en-GB"/>
          </a:p>
        </p:txBody>
      </p:sp>
    </p:spTree>
    <p:extLst>
      <p:ext uri="{BB962C8B-B14F-4D97-AF65-F5344CB8AC3E}">
        <p14:creationId xmlns:p14="http://schemas.microsoft.com/office/powerpoint/2010/main" val="3721537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81200" y="188913"/>
            <a:ext cx="8229600" cy="792162"/>
          </a:xfrm>
        </p:spPr>
        <p:txBody>
          <a:bodyPr/>
          <a:lstStyle/>
          <a:p>
            <a:pPr algn="ctr"/>
            <a:r>
              <a:rPr lang="en-GB" altLang="en-US" b="1" dirty="0" smtClean="0"/>
              <a:t>Research Funding</a:t>
            </a:r>
          </a:p>
        </p:txBody>
      </p:sp>
      <p:sp>
        <p:nvSpPr>
          <p:cNvPr id="5123" name="Content Placeholder 2"/>
          <p:cNvSpPr>
            <a:spLocks noGrp="1"/>
          </p:cNvSpPr>
          <p:nvPr>
            <p:ph idx="1"/>
          </p:nvPr>
        </p:nvSpPr>
        <p:spPr>
          <a:xfrm>
            <a:off x="613953" y="1600200"/>
            <a:ext cx="10123715" cy="3124200"/>
          </a:xfrm>
        </p:spPr>
        <p:txBody>
          <a:bodyPr/>
          <a:lstStyle/>
          <a:p>
            <a:r>
              <a:rPr lang="en-GB" altLang="en-US" dirty="0" smtClean="0"/>
              <a:t>This work has been conducted under funding provided by Royal United Services Institute (Collaboration, Research and Analysis Against the Financing of Terrorism), InnovateUK (Activist Financing and Organised Crime and Fraud) and Synalogik.</a:t>
            </a:r>
          </a:p>
          <a:p>
            <a:endParaRPr lang="en-GB" altLang="en-US" dirty="0" smtClean="0"/>
          </a:p>
        </p:txBody>
      </p:sp>
      <p:sp>
        <p:nvSpPr>
          <p:cNvPr id="4" name="Footer Placeholder 3"/>
          <p:cNvSpPr>
            <a:spLocks noGrp="1"/>
          </p:cNvSpPr>
          <p:nvPr>
            <p:ph type="ftr" sz="quarter" idx="11"/>
          </p:nvPr>
        </p:nvSpPr>
        <p:spPr/>
        <p:txBody>
          <a:bodyPr/>
          <a:lstStyle/>
          <a:p>
            <a:pPr>
              <a:defRPr/>
            </a:pPr>
            <a:r>
              <a:rPr lang="en-GB" altLang="en-US"/>
              <a:t>From simplicity to sophistication: emerging financial crime typologies</a:t>
            </a:r>
          </a:p>
        </p:txBody>
      </p:sp>
      <p:sp>
        <p:nvSpPr>
          <p:cNvPr id="512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1F404C3-642C-4379-9992-8996DF5F1260}" type="slidenum">
              <a:rPr lang="en-GB" altLang="en-US" smtClean="0">
                <a:solidFill>
                  <a:srgbClr val="898989"/>
                </a:solidFill>
              </a:rPr>
              <a:pPr/>
              <a:t>2</a:t>
            </a:fld>
            <a:endParaRPr lang="en-GB" altLang="en-US" smtClean="0">
              <a:solidFill>
                <a:srgbClr val="898989"/>
              </a:solidFill>
            </a:endParaRPr>
          </a:p>
        </p:txBody>
      </p:sp>
      <p:pic>
        <p:nvPicPr>
          <p:cNvPr id="512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6212" y="4864100"/>
            <a:ext cx="3609975"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90219" y="4851853"/>
            <a:ext cx="3611562"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8405812" y="4864099"/>
            <a:ext cx="3609975" cy="1352551"/>
          </a:xfrm>
          <a:prstGeom prst="rect">
            <a:avLst/>
          </a:prstGeom>
        </p:spPr>
      </p:pic>
    </p:spTree>
    <p:extLst>
      <p:ext uri="{BB962C8B-B14F-4D97-AF65-F5344CB8AC3E}">
        <p14:creationId xmlns:p14="http://schemas.microsoft.com/office/powerpoint/2010/main" val="3811350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Abstract</a:t>
            </a:r>
            <a:endParaRPr lang="en-GB" b="1" dirty="0"/>
          </a:p>
        </p:txBody>
      </p:sp>
      <p:sp>
        <p:nvSpPr>
          <p:cNvPr id="3" name="Content Placeholder 2"/>
          <p:cNvSpPr>
            <a:spLocks noGrp="1"/>
          </p:cNvSpPr>
          <p:nvPr>
            <p:ph idx="1"/>
          </p:nvPr>
        </p:nvSpPr>
        <p:spPr/>
        <p:txBody>
          <a:bodyPr>
            <a:normAutofit lnSpcReduction="10000"/>
          </a:bodyPr>
          <a:lstStyle/>
          <a:p>
            <a:pPr algn="just"/>
            <a:r>
              <a:rPr lang="en-GB" dirty="0" smtClean="0"/>
              <a:t>This </a:t>
            </a:r>
            <a:r>
              <a:rPr lang="en-GB" dirty="0"/>
              <a:t>presentation highlights the association between the United Kingdom </a:t>
            </a:r>
            <a:r>
              <a:rPr lang="en-GB" dirty="0" smtClean="0"/>
              <a:t>(UK) and </a:t>
            </a:r>
            <a:r>
              <a:rPr lang="en-GB" dirty="0"/>
              <a:t>financial crime </a:t>
            </a:r>
            <a:r>
              <a:rPr lang="en-GB" dirty="0" smtClean="0"/>
              <a:t>and </a:t>
            </a:r>
            <a:r>
              <a:rPr lang="en-GB" dirty="0"/>
              <a:t>challenges the rating provided by the </a:t>
            </a:r>
            <a:r>
              <a:rPr lang="en-GB" dirty="0" smtClean="0"/>
              <a:t>Financial Action </a:t>
            </a:r>
            <a:r>
              <a:rPr lang="en-GB" dirty="0"/>
              <a:t>Task </a:t>
            </a:r>
            <a:r>
              <a:rPr lang="en-GB" dirty="0" smtClean="0"/>
              <a:t>Force (FATF) </a:t>
            </a:r>
            <a:r>
              <a:rPr lang="en-GB" dirty="0"/>
              <a:t>in its 2018 Mutual Evaluation </a:t>
            </a:r>
            <a:r>
              <a:rPr lang="en-GB" dirty="0" smtClean="0"/>
              <a:t>Report (MER)</a:t>
            </a:r>
          </a:p>
          <a:p>
            <a:pPr algn="just"/>
            <a:r>
              <a:rPr lang="en-GB" dirty="0" smtClean="0"/>
              <a:t>The presentation presents two case studies to support this contention:</a:t>
            </a:r>
          </a:p>
          <a:p>
            <a:pPr lvl="1" algn="just"/>
            <a:r>
              <a:rPr lang="en-GB" dirty="0"/>
              <a:t>C</a:t>
            </a:r>
            <a:r>
              <a:rPr lang="en-GB" dirty="0" smtClean="0"/>
              <a:t>orporate financial crime and</a:t>
            </a:r>
          </a:p>
          <a:p>
            <a:pPr lvl="1" algn="just"/>
            <a:r>
              <a:rPr lang="en-GB" dirty="0" smtClean="0"/>
              <a:t>Terrorism financing and fraud</a:t>
            </a:r>
          </a:p>
          <a:p>
            <a:pPr algn="just"/>
            <a:r>
              <a:rPr lang="en-GB" dirty="0" smtClean="0"/>
              <a:t>The </a:t>
            </a:r>
            <a:r>
              <a:rPr lang="en-GB" dirty="0"/>
              <a:t>paper </a:t>
            </a:r>
            <a:r>
              <a:rPr lang="en-GB" dirty="0" smtClean="0"/>
              <a:t>concludes that the </a:t>
            </a:r>
            <a:r>
              <a:rPr lang="en-GB" dirty="0"/>
              <a:t>Economic Crime (Transparency and Enforcement) Act 2022 does not go far enough and </a:t>
            </a:r>
            <a:r>
              <a:rPr lang="en-GB" dirty="0" smtClean="0"/>
              <a:t>the UK continues </a:t>
            </a:r>
            <a:r>
              <a:rPr lang="en-GB" dirty="0"/>
              <a:t>to </a:t>
            </a:r>
            <a:r>
              <a:rPr lang="en-GB" dirty="0" smtClean="0"/>
              <a:t>form a disjointed </a:t>
            </a:r>
            <a:r>
              <a:rPr lang="en-GB" dirty="0"/>
              <a:t>financial crime strategy.</a:t>
            </a:r>
          </a:p>
          <a:p>
            <a:endParaRPr lang="en-GB" dirty="0"/>
          </a:p>
        </p:txBody>
      </p:sp>
      <p:sp>
        <p:nvSpPr>
          <p:cNvPr id="4" name="Footer Placeholder 3"/>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5" name="Slide Number Placeholder 4"/>
          <p:cNvSpPr>
            <a:spLocks noGrp="1"/>
          </p:cNvSpPr>
          <p:nvPr>
            <p:ph type="sldNum" sz="quarter" idx="12"/>
          </p:nvPr>
        </p:nvSpPr>
        <p:spPr/>
        <p:txBody>
          <a:bodyPr/>
          <a:lstStyle/>
          <a:p>
            <a:fld id="{00F3B91F-D4DB-407D-871B-00DC67010D08}" type="slidenum">
              <a:rPr lang="en-GB" smtClean="0"/>
              <a:t>3</a:t>
            </a:fld>
            <a:endParaRPr lang="en-GB"/>
          </a:p>
        </p:txBody>
      </p:sp>
    </p:spTree>
    <p:extLst>
      <p:ext uri="{BB962C8B-B14F-4D97-AF65-F5344CB8AC3E}">
        <p14:creationId xmlns:p14="http://schemas.microsoft.com/office/powerpoint/2010/main" val="665921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Contents</a:t>
            </a:r>
            <a:endParaRPr lang="en-GB" b="1" dirty="0"/>
          </a:p>
        </p:txBody>
      </p:sp>
      <p:sp>
        <p:nvSpPr>
          <p:cNvPr id="6" name="Content Placeholder 5"/>
          <p:cNvSpPr>
            <a:spLocks noGrp="1"/>
          </p:cNvSpPr>
          <p:nvPr>
            <p:ph idx="1"/>
          </p:nvPr>
        </p:nvSpPr>
        <p:spPr/>
        <p:txBody>
          <a:bodyPr/>
          <a:lstStyle/>
          <a:p>
            <a:r>
              <a:rPr lang="en-GB" dirty="0" smtClean="0"/>
              <a:t>Mutual Evaluation Report (2007)</a:t>
            </a:r>
          </a:p>
          <a:p>
            <a:r>
              <a:rPr lang="en-GB" dirty="0" smtClean="0"/>
              <a:t>Mutual Evaluation Report (2018)</a:t>
            </a:r>
          </a:p>
          <a:p>
            <a:r>
              <a:rPr lang="en-GB" dirty="0" smtClean="0"/>
              <a:t>Questionable Findings?</a:t>
            </a:r>
          </a:p>
          <a:p>
            <a:r>
              <a:rPr lang="en-GB" dirty="0" smtClean="0"/>
              <a:t>Case Study 1: Corporate Economic Crime</a:t>
            </a:r>
          </a:p>
          <a:p>
            <a:r>
              <a:rPr lang="en-GB" dirty="0" smtClean="0"/>
              <a:t>Case Study 2: Terrorism Financing and Fraud</a:t>
            </a:r>
          </a:p>
          <a:p>
            <a:r>
              <a:rPr lang="en-GB" dirty="0" smtClean="0"/>
              <a:t>Economic Crime Act (2022)</a:t>
            </a:r>
          </a:p>
          <a:p>
            <a:r>
              <a:rPr lang="en-GB" dirty="0" smtClean="0"/>
              <a:t>Final thoughts</a:t>
            </a:r>
            <a:endParaRPr lang="en-GB" dirty="0"/>
          </a:p>
        </p:txBody>
      </p:sp>
      <p:sp>
        <p:nvSpPr>
          <p:cNvPr id="4" name="Footer Placeholder 3"/>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5" name="Slide Number Placeholder 4"/>
          <p:cNvSpPr>
            <a:spLocks noGrp="1"/>
          </p:cNvSpPr>
          <p:nvPr>
            <p:ph type="sldNum" sz="quarter" idx="12"/>
          </p:nvPr>
        </p:nvSpPr>
        <p:spPr/>
        <p:txBody>
          <a:bodyPr/>
          <a:lstStyle/>
          <a:p>
            <a:fld id="{00F3B91F-D4DB-407D-871B-00DC67010D08}" type="slidenum">
              <a:rPr lang="en-GB" smtClean="0"/>
              <a:t>4</a:t>
            </a:fld>
            <a:endParaRPr lang="en-GB"/>
          </a:p>
        </p:txBody>
      </p:sp>
    </p:spTree>
    <p:extLst>
      <p:ext uri="{BB962C8B-B14F-4D97-AF65-F5344CB8AC3E}">
        <p14:creationId xmlns:p14="http://schemas.microsoft.com/office/powerpoint/2010/main" val="2181488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GB" b="1" dirty="0" smtClean="0"/>
              <a:t>MER – what has happened since 2007?</a:t>
            </a:r>
            <a:endParaRPr lang="en-GB" b="1" dirty="0"/>
          </a:p>
        </p:txBody>
      </p:sp>
      <p:sp>
        <p:nvSpPr>
          <p:cNvPr id="8195" name="Content Placeholder 5"/>
          <p:cNvSpPr>
            <a:spLocks noGrp="1"/>
          </p:cNvSpPr>
          <p:nvPr>
            <p:ph sz="half" idx="1"/>
          </p:nvPr>
        </p:nvSpPr>
        <p:spPr/>
        <p:txBody>
          <a:bodyPr>
            <a:normAutofit lnSpcReduction="10000"/>
          </a:bodyPr>
          <a:lstStyle/>
          <a:p>
            <a:r>
              <a:rPr lang="en-GB" altLang="en-US" sz="2400" dirty="0"/>
              <a:t>Money laundering regime strengthened,</a:t>
            </a:r>
          </a:p>
          <a:p>
            <a:r>
              <a:rPr lang="en-GB" altLang="en-US" sz="2400" dirty="0"/>
              <a:t>Deficiencies in fraud legislation addressed</a:t>
            </a:r>
            <a:r>
              <a:rPr lang="en-GB" altLang="en-US" sz="2400" dirty="0" smtClean="0"/>
              <a:t>,</a:t>
            </a:r>
            <a:endParaRPr lang="en-GB" altLang="en-US" sz="2400" dirty="0"/>
          </a:p>
          <a:p>
            <a:r>
              <a:rPr lang="en-GB" altLang="en-US" sz="2400" dirty="0"/>
              <a:t>Bribery Act (</a:t>
            </a:r>
            <a:r>
              <a:rPr lang="en-GB" altLang="en-US" sz="2400" dirty="0">
                <a:hlinkClick r:id="rId2"/>
              </a:rPr>
              <a:t>2010</a:t>
            </a:r>
            <a:r>
              <a:rPr lang="en-GB" altLang="en-US" sz="2400" dirty="0"/>
              <a:t>),</a:t>
            </a:r>
          </a:p>
          <a:p>
            <a:r>
              <a:rPr lang="en-GB" altLang="en-US" sz="2400" dirty="0"/>
              <a:t>Financial Services Act (</a:t>
            </a:r>
            <a:r>
              <a:rPr lang="en-GB" altLang="en-US" sz="2400" dirty="0">
                <a:hlinkClick r:id="rId3"/>
              </a:rPr>
              <a:t>2012</a:t>
            </a:r>
            <a:r>
              <a:rPr lang="en-GB" altLang="en-US" sz="2400" dirty="0"/>
              <a:t>),</a:t>
            </a:r>
          </a:p>
          <a:p>
            <a:r>
              <a:rPr lang="en-GB" altLang="en-US" sz="2400" dirty="0"/>
              <a:t>Financial Services (Banking Reform) Act (</a:t>
            </a:r>
            <a:r>
              <a:rPr lang="en-GB" altLang="en-US" sz="2400" dirty="0">
                <a:hlinkClick r:id="rId4"/>
              </a:rPr>
              <a:t>2013</a:t>
            </a:r>
            <a:r>
              <a:rPr lang="en-GB" altLang="en-US" sz="2400" dirty="0"/>
              <a:t>),</a:t>
            </a:r>
          </a:p>
          <a:p>
            <a:r>
              <a:rPr lang="en-GB" altLang="en-US" sz="2400" dirty="0"/>
              <a:t>The Criminal Finances Act (</a:t>
            </a:r>
            <a:r>
              <a:rPr lang="en-GB" altLang="en-US" sz="2400" dirty="0">
                <a:hlinkClick r:id="rId5"/>
              </a:rPr>
              <a:t>2017</a:t>
            </a:r>
            <a:r>
              <a:rPr lang="en-GB" altLang="en-US" sz="2400" dirty="0" smtClean="0"/>
              <a:t>),</a:t>
            </a:r>
          </a:p>
          <a:p>
            <a:r>
              <a:rPr lang="en-GB" altLang="en-US" sz="2400" dirty="0"/>
              <a:t>Law Commission SARs report (</a:t>
            </a:r>
            <a:r>
              <a:rPr lang="en-GB" altLang="en-US" sz="2400" dirty="0">
                <a:hlinkClick r:id="rId6"/>
              </a:rPr>
              <a:t>2019</a:t>
            </a:r>
            <a:r>
              <a:rPr lang="en-GB" altLang="en-US" sz="2400" dirty="0" smtClean="0"/>
              <a:t>),</a:t>
            </a:r>
            <a:endParaRPr lang="en-GB" altLang="en-US" sz="2400" dirty="0"/>
          </a:p>
          <a:p>
            <a:endParaRPr lang="en-GB" altLang="en-US" dirty="0" smtClean="0"/>
          </a:p>
        </p:txBody>
      </p:sp>
      <p:sp>
        <p:nvSpPr>
          <p:cNvPr id="8196" name="Content Placeholder 6"/>
          <p:cNvSpPr>
            <a:spLocks noGrp="1"/>
          </p:cNvSpPr>
          <p:nvPr>
            <p:ph sz="half" idx="2"/>
          </p:nvPr>
        </p:nvSpPr>
        <p:spPr/>
        <p:txBody>
          <a:bodyPr>
            <a:normAutofit lnSpcReduction="10000"/>
          </a:bodyPr>
          <a:lstStyle/>
          <a:p>
            <a:r>
              <a:rPr lang="en-GB" altLang="en-US" sz="2500" dirty="0" smtClean="0"/>
              <a:t>Law </a:t>
            </a:r>
            <a:r>
              <a:rPr lang="en-GB" altLang="en-US" sz="2500" dirty="0"/>
              <a:t>Commission Asset Recovery (</a:t>
            </a:r>
            <a:r>
              <a:rPr lang="en-GB" altLang="en-US" sz="2500" dirty="0">
                <a:hlinkClick r:id="rId7"/>
              </a:rPr>
              <a:t>2020</a:t>
            </a:r>
            <a:r>
              <a:rPr lang="en-GB" altLang="en-US" sz="2500" dirty="0"/>
              <a:t>),</a:t>
            </a:r>
          </a:p>
          <a:p>
            <a:r>
              <a:rPr lang="en-GB" altLang="en-US" sz="2500" dirty="0"/>
              <a:t>National Risk Assessments (</a:t>
            </a:r>
            <a:r>
              <a:rPr lang="en-GB" altLang="en-US" sz="2500" dirty="0">
                <a:hlinkClick r:id="rId8"/>
              </a:rPr>
              <a:t>2015</a:t>
            </a:r>
            <a:r>
              <a:rPr lang="en-GB" altLang="en-US" sz="2500" dirty="0"/>
              <a:t>, </a:t>
            </a:r>
            <a:r>
              <a:rPr lang="en-GB" altLang="en-US" sz="2500" dirty="0">
                <a:hlinkClick r:id="rId9"/>
              </a:rPr>
              <a:t>2017</a:t>
            </a:r>
            <a:r>
              <a:rPr lang="en-GB" altLang="en-US" sz="2500" dirty="0"/>
              <a:t> and </a:t>
            </a:r>
            <a:r>
              <a:rPr lang="en-GB" altLang="en-US" sz="2500" dirty="0">
                <a:hlinkClick r:id="rId10"/>
              </a:rPr>
              <a:t>2020</a:t>
            </a:r>
            <a:r>
              <a:rPr lang="en-GB" altLang="en-US" sz="2500" dirty="0"/>
              <a:t>),</a:t>
            </a:r>
          </a:p>
          <a:p>
            <a:r>
              <a:rPr lang="en-GB" altLang="en-US" sz="2500" dirty="0"/>
              <a:t>Economic Crime Plan (</a:t>
            </a:r>
            <a:r>
              <a:rPr lang="en-GB" altLang="en-US" sz="2500" dirty="0">
                <a:hlinkClick r:id="rId11"/>
              </a:rPr>
              <a:t>2019</a:t>
            </a:r>
            <a:r>
              <a:rPr lang="en-GB" altLang="en-US" sz="2500" dirty="0" smtClean="0"/>
              <a:t>), </a:t>
            </a:r>
            <a:endParaRPr lang="en-GB" altLang="en-US" sz="2500" dirty="0"/>
          </a:p>
          <a:p>
            <a:r>
              <a:rPr lang="en-GB" altLang="en-US" sz="2500" dirty="0"/>
              <a:t>Law Commission Corporate Economic Crime (</a:t>
            </a:r>
            <a:r>
              <a:rPr lang="en-GB" altLang="en-US" sz="2500" dirty="0">
                <a:hlinkClick r:id="rId12"/>
              </a:rPr>
              <a:t>2020</a:t>
            </a:r>
            <a:r>
              <a:rPr lang="en-GB" altLang="en-US" sz="2500" dirty="0" smtClean="0"/>
              <a:t>), </a:t>
            </a:r>
            <a:endParaRPr lang="en-GB" altLang="en-US" sz="2500" dirty="0" smtClean="0"/>
          </a:p>
          <a:p>
            <a:r>
              <a:rPr lang="en-GB" sz="2400" dirty="0"/>
              <a:t>Economic Crime (Transparency and Enforcement) Act </a:t>
            </a:r>
            <a:r>
              <a:rPr lang="en-GB" sz="2400" dirty="0" smtClean="0"/>
              <a:t>2022 and</a:t>
            </a:r>
          </a:p>
          <a:p>
            <a:r>
              <a:rPr lang="en-GB" altLang="en-US" sz="2400" dirty="0" smtClean="0"/>
              <a:t>Law Commission Corporate Criminal Liability Options Paper (</a:t>
            </a:r>
            <a:r>
              <a:rPr lang="en-GB" altLang="en-US" sz="2400" dirty="0" smtClean="0">
                <a:hlinkClick r:id="rId13"/>
              </a:rPr>
              <a:t>2022</a:t>
            </a:r>
            <a:r>
              <a:rPr lang="en-GB" altLang="en-US" sz="2400" dirty="0" smtClean="0"/>
              <a:t>)</a:t>
            </a:r>
            <a:endParaRPr lang="en-GB" altLang="en-US" sz="2500" dirty="0"/>
          </a:p>
          <a:p>
            <a:endParaRPr lang="en-GB" altLang="en-US" dirty="0" smtClean="0"/>
          </a:p>
        </p:txBody>
      </p:sp>
      <p:sp>
        <p:nvSpPr>
          <p:cNvPr id="4" name="Footer Placeholder 3"/>
          <p:cNvSpPr>
            <a:spLocks noGrp="1"/>
          </p:cNvSpPr>
          <p:nvPr>
            <p:ph type="ftr" sz="quarter" idx="11"/>
          </p:nvPr>
        </p:nvSpPr>
        <p:spPr/>
        <p:txBody>
          <a:bodyPr/>
          <a:lstStyle/>
          <a:p>
            <a:pPr>
              <a:defRPr/>
            </a:pPr>
            <a:r>
              <a:rPr lang="en-GB" altLang="en-US"/>
              <a:t>Terrorism Financing and Fraud: The FATF’s Mutual Evaluation on the United Kingdom</a:t>
            </a:r>
          </a:p>
        </p:txBody>
      </p:sp>
      <p:sp>
        <p:nvSpPr>
          <p:cNvPr id="819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0BCF0A26-54B7-4734-A81C-C8F56787AC61}" type="slidenum">
              <a:rPr lang="en-GB" altLang="en-US" sz="1200">
                <a:solidFill>
                  <a:srgbClr val="898989"/>
                </a:solidFill>
                <a:latin typeface="Arial" panose="020B0604020202020204" pitchFamily="34" charset="0"/>
              </a:rPr>
              <a:pPr>
                <a:spcBef>
                  <a:spcPct val="0"/>
                </a:spcBef>
                <a:buFontTx/>
                <a:buNone/>
              </a:pPr>
              <a:t>5</a:t>
            </a:fld>
            <a:endParaRPr lang="en-GB" altLang="en-US" sz="1200">
              <a:solidFill>
                <a:srgbClr val="898989"/>
              </a:solidFill>
              <a:latin typeface="Arial" panose="020B0604020202020204" pitchFamily="34" charset="0"/>
            </a:endParaRPr>
          </a:p>
        </p:txBody>
      </p:sp>
    </p:spTree>
    <p:extLst>
      <p:ext uri="{BB962C8B-B14F-4D97-AF65-F5344CB8AC3E}">
        <p14:creationId xmlns:p14="http://schemas.microsoft.com/office/powerpoint/2010/main" val="2041449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GB" b="1" dirty="0"/>
              <a:t>Mutual Evaluation Report (2018)</a:t>
            </a:r>
            <a:endParaRPr lang="en-GB" dirty="0"/>
          </a:p>
        </p:txBody>
      </p:sp>
      <p:sp>
        <p:nvSpPr>
          <p:cNvPr id="8" name="Text Placeholder 7"/>
          <p:cNvSpPr>
            <a:spLocks noGrp="1"/>
          </p:cNvSpPr>
          <p:nvPr>
            <p:ph type="body" idx="1"/>
          </p:nvPr>
        </p:nvSpPr>
        <p:spPr/>
        <p:txBody>
          <a:bodyPr/>
          <a:lstStyle/>
          <a:p>
            <a:r>
              <a:rPr lang="en-GB" b="0" dirty="0"/>
              <a:t>John </a:t>
            </a:r>
            <a:r>
              <a:rPr lang="en-GB" b="0" dirty="0" smtClean="0"/>
              <a:t>Glen MP, </a:t>
            </a:r>
            <a:r>
              <a:rPr lang="en-GB" b="0" dirty="0"/>
              <a:t>Economic Secretary to the Treasury and City Minister</a:t>
            </a:r>
          </a:p>
        </p:txBody>
      </p:sp>
      <p:pic>
        <p:nvPicPr>
          <p:cNvPr id="12" name="Content Placeholder 11"/>
          <p:cNvPicPr>
            <a:picLocks noGrp="1" noChangeAspect="1"/>
          </p:cNvPicPr>
          <p:nvPr>
            <p:ph sz="half" idx="2"/>
          </p:nvPr>
        </p:nvPicPr>
        <p:blipFill>
          <a:blip r:embed="rId3"/>
          <a:stretch>
            <a:fillRect/>
          </a:stretch>
        </p:blipFill>
        <p:spPr>
          <a:xfrm>
            <a:off x="992730" y="2872010"/>
            <a:ext cx="3654220" cy="2419519"/>
          </a:xfrm>
          <a:prstGeom prst="rect">
            <a:avLst/>
          </a:prstGeom>
        </p:spPr>
      </p:pic>
      <p:sp>
        <p:nvSpPr>
          <p:cNvPr id="10" name="Text Placeholder 9"/>
          <p:cNvSpPr>
            <a:spLocks noGrp="1"/>
          </p:cNvSpPr>
          <p:nvPr>
            <p:ph type="body" sz="quarter" idx="3"/>
          </p:nvPr>
        </p:nvSpPr>
        <p:spPr/>
        <p:txBody>
          <a:bodyPr/>
          <a:lstStyle/>
          <a:p>
            <a:r>
              <a:rPr lang="en-GB" b="0" dirty="0"/>
              <a:t>Ben </a:t>
            </a:r>
            <a:r>
              <a:rPr lang="en-GB" b="0" dirty="0" smtClean="0"/>
              <a:t>Wallace MP, </a:t>
            </a:r>
            <a:r>
              <a:rPr lang="en-GB" b="0" dirty="0"/>
              <a:t>then Minister for Security and Economic </a:t>
            </a:r>
            <a:r>
              <a:rPr lang="en-GB" b="0" dirty="0" smtClean="0"/>
              <a:t>Crime</a:t>
            </a:r>
            <a:endParaRPr lang="en-GB" b="0" dirty="0"/>
          </a:p>
        </p:txBody>
      </p:sp>
      <p:pic>
        <p:nvPicPr>
          <p:cNvPr id="13" name="Content Placeholder 12"/>
          <p:cNvPicPr>
            <a:picLocks noGrp="1" noChangeAspect="1"/>
          </p:cNvPicPr>
          <p:nvPr>
            <p:ph sz="quarter" idx="4"/>
          </p:nvPr>
        </p:nvPicPr>
        <p:blipFill>
          <a:blip r:embed="rId4"/>
          <a:stretch>
            <a:fillRect/>
          </a:stretch>
        </p:blipFill>
        <p:spPr>
          <a:xfrm>
            <a:off x="6327980" y="2872011"/>
            <a:ext cx="3654220" cy="2419518"/>
          </a:xfrm>
          <a:prstGeom prst="rect">
            <a:avLst/>
          </a:prstGeom>
        </p:spPr>
      </p:pic>
      <p:sp>
        <p:nvSpPr>
          <p:cNvPr id="5" name="Footer Placeholder 4"/>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6" name="Slide Number Placeholder 5"/>
          <p:cNvSpPr>
            <a:spLocks noGrp="1"/>
          </p:cNvSpPr>
          <p:nvPr>
            <p:ph type="sldNum" sz="quarter" idx="12"/>
          </p:nvPr>
        </p:nvSpPr>
        <p:spPr/>
        <p:txBody>
          <a:bodyPr/>
          <a:lstStyle/>
          <a:p>
            <a:fld id="{00F3B91F-D4DB-407D-871B-00DC67010D08}" type="slidenum">
              <a:rPr lang="en-GB" smtClean="0"/>
              <a:t>6</a:t>
            </a:fld>
            <a:endParaRPr lang="en-GB"/>
          </a:p>
        </p:txBody>
      </p:sp>
    </p:spTree>
    <p:extLst>
      <p:ext uri="{BB962C8B-B14F-4D97-AF65-F5344CB8AC3E}">
        <p14:creationId xmlns:p14="http://schemas.microsoft.com/office/powerpoint/2010/main" val="3854722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algn="ctr"/>
            <a:r>
              <a:rPr lang="en-GB" b="1" dirty="0"/>
              <a:t>Questionable Findings?</a:t>
            </a:r>
            <a:endParaRPr lang="en-GB" dirty="0"/>
          </a:p>
        </p:txBody>
      </p:sp>
      <p:sp>
        <p:nvSpPr>
          <p:cNvPr id="10" name="Content Placeholder 9"/>
          <p:cNvSpPr>
            <a:spLocks noGrp="1"/>
          </p:cNvSpPr>
          <p:nvPr>
            <p:ph sz="half" idx="1"/>
          </p:nvPr>
        </p:nvSpPr>
        <p:spPr/>
        <p:txBody>
          <a:bodyPr>
            <a:normAutofit fontScale="85000" lnSpcReduction="20000"/>
          </a:bodyPr>
          <a:lstStyle/>
          <a:p>
            <a:r>
              <a:rPr lang="en-GB" dirty="0"/>
              <a:t>Royal United Services Institute (</a:t>
            </a:r>
            <a:r>
              <a:rPr lang="en-GB" dirty="0">
                <a:hlinkClick r:id="rId2"/>
              </a:rPr>
              <a:t>2018</a:t>
            </a:r>
            <a:r>
              <a:rPr lang="en-GB" dirty="0"/>
              <a:t>)</a:t>
            </a:r>
          </a:p>
          <a:p>
            <a:r>
              <a:rPr lang="en-GB" dirty="0"/>
              <a:t>United States Department of State Bureau of International Narcotics and Law Enforcement Affairs </a:t>
            </a:r>
            <a:r>
              <a:rPr lang="en-GB" i="1" dirty="0"/>
              <a:t>International Narcotics Control Strategy Report Volume II Money Laundering </a:t>
            </a:r>
            <a:r>
              <a:rPr lang="en-GB" dirty="0"/>
              <a:t>(</a:t>
            </a:r>
            <a:r>
              <a:rPr lang="en-GB" dirty="0">
                <a:hlinkClick r:id="rId3"/>
              </a:rPr>
              <a:t>2021</a:t>
            </a:r>
            <a:r>
              <a:rPr lang="en-GB" dirty="0"/>
              <a:t>)</a:t>
            </a:r>
          </a:p>
          <a:p>
            <a:r>
              <a:rPr lang="en-GB" dirty="0"/>
              <a:t>House of Commons Foreign Affairs Committee </a:t>
            </a:r>
            <a:r>
              <a:rPr lang="en-GB" i="1" dirty="0"/>
              <a:t>Moscow’s Gold: Russian Corruption in the UK Eighth Report of Session 2017–19</a:t>
            </a:r>
            <a:r>
              <a:rPr lang="en-GB" dirty="0"/>
              <a:t> (House of Commons Foreign Affairs Committee: </a:t>
            </a:r>
            <a:r>
              <a:rPr lang="en-GB" dirty="0">
                <a:hlinkClick r:id="rId4"/>
              </a:rPr>
              <a:t>2018</a:t>
            </a:r>
            <a:r>
              <a:rPr lang="en-GB" dirty="0" smtClean="0"/>
              <a:t>)</a:t>
            </a:r>
          </a:p>
          <a:p>
            <a:r>
              <a:rPr lang="en-GB" dirty="0"/>
              <a:t>HM Treasury Select Committee </a:t>
            </a:r>
            <a:r>
              <a:rPr lang="en-GB" i="1" dirty="0"/>
              <a:t>Economic Crime – Anti-money laundering supervision and sanctions implementation </a:t>
            </a:r>
            <a:r>
              <a:rPr lang="en-GB" dirty="0"/>
              <a:t>(</a:t>
            </a:r>
            <a:r>
              <a:rPr lang="en-GB" dirty="0">
                <a:hlinkClick r:id="rId5"/>
              </a:rPr>
              <a:t>2019</a:t>
            </a:r>
            <a:r>
              <a:rPr lang="en-GB" dirty="0"/>
              <a:t>)</a:t>
            </a:r>
          </a:p>
          <a:p>
            <a:endParaRPr lang="en-GB" dirty="0"/>
          </a:p>
          <a:p>
            <a:endParaRPr lang="en-GB" dirty="0"/>
          </a:p>
        </p:txBody>
      </p:sp>
      <p:sp>
        <p:nvSpPr>
          <p:cNvPr id="11" name="Content Placeholder 10"/>
          <p:cNvSpPr>
            <a:spLocks noGrp="1"/>
          </p:cNvSpPr>
          <p:nvPr>
            <p:ph sz="half" idx="2"/>
          </p:nvPr>
        </p:nvSpPr>
        <p:spPr/>
        <p:txBody>
          <a:bodyPr>
            <a:normAutofit fontScale="85000" lnSpcReduction="20000"/>
          </a:bodyPr>
          <a:lstStyle/>
          <a:p>
            <a:r>
              <a:rPr lang="en-GB" dirty="0" smtClean="0"/>
              <a:t>HM Treasury Select Committee </a:t>
            </a:r>
            <a:r>
              <a:rPr lang="en-GB" i="1" dirty="0" smtClean="0"/>
              <a:t>Crypto-assets </a:t>
            </a:r>
            <a:r>
              <a:rPr lang="en-GB" dirty="0" smtClean="0"/>
              <a:t>(</a:t>
            </a:r>
            <a:r>
              <a:rPr lang="en-GB" dirty="0" smtClean="0">
                <a:hlinkClick r:id="rId6"/>
              </a:rPr>
              <a:t>2018</a:t>
            </a:r>
            <a:r>
              <a:rPr lang="en-GB" dirty="0" smtClean="0"/>
              <a:t>)</a:t>
            </a:r>
            <a:endParaRPr lang="en-GB" i="1" dirty="0"/>
          </a:p>
          <a:p>
            <a:r>
              <a:rPr lang="en-GB" dirty="0" smtClean="0"/>
              <a:t>HM </a:t>
            </a:r>
            <a:r>
              <a:rPr lang="en-GB" dirty="0"/>
              <a:t>Treasury Select </a:t>
            </a:r>
            <a:r>
              <a:rPr lang="en-GB" dirty="0" smtClean="0"/>
              <a:t>Committee </a:t>
            </a:r>
            <a:r>
              <a:rPr lang="en-GB" i="1" dirty="0" smtClean="0"/>
              <a:t>Economic Crime: Consumer View</a:t>
            </a:r>
            <a:r>
              <a:rPr lang="en-GB" dirty="0" smtClean="0"/>
              <a:t> (</a:t>
            </a:r>
            <a:r>
              <a:rPr lang="en-GB" dirty="0" smtClean="0">
                <a:hlinkClick r:id="rId7"/>
              </a:rPr>
              <a:t>2019</a:t>
            </a:r>
            <a:r>
              <a:rPr lang="en-GB" dirty="0" smtClean="0"/>
              <a:t>)</a:t>
            </a:r>
            <a:endParaRPr lang="en-GB" dirty="0" smtClean="0"/>
          </a:p>
          <a:p>
            <a:r>
              <a:rPr lang="en-GB" dirty="0" smtClean="0"/>
              <a:t>Intelligence</a:t>
            </a:r>
            <a:r>
              <a:rPr lang="en-GB" dirty="0"/>
              <a:t>, Security Committee of Parliament </a:t>
            </a:r>
            <a:r>
              <a:rPr lang="en-GB" i="1" dirty="0"/>
              <a:t>Russia</a:t>
            </a:r>
            <a:r>
              <a:rPr lang="en-GB" dirty="0"/>
              <a:t> (Intelligence and Security Committee of Parliament: </a:t>
            </a:r>
            <a:r>
              <a:rPr lang="en-GB" dirty="0">
                <a:hlinkClick r:id="rId8"/>
              </a:rPr>
              <a:t>2020</a:t>
            </a:r>
            <a:r>
              <a:rPr lang="en-GB" dirty="0"/>
              <a:t>)</a:t>
            </a:r>
          </a:p>
          <a:p>
            <a:r>
              <a:rPr lang="en-GB" dirty="0"/>
              <a:t>Nice (</a:t>
            </a:r>
            <a:r>
              <a:rPr lang="en-GB" dirty="0">
                <a:hlinkClick r:id="rId9"/>
              </a:rPr>
              <a:t>2020</a:t>
            </a:r>
            <a:r>
              <a:rPr lang="en-GB" dirty="0" smtClean="0"/>
              <a:t>)</a:t>
            </a:r>
          </a:p>
          <a:p>
            <a:r>
              <a:rPr lang="en-GB" dirty="0" smtClean="0"/>
              <a:t>House of Commons Treasury Select Committee </a:t>
            </a:r>
            <a:r>
              <a:rPr lang="en-GB" i="1" dirty="0" smtClean="0"/>
              <a:t>Economic crime</a:t>
            </a:r>
            <a:r>
              <a:rPr lang="en-GB" dirty="0" smtClean="0"/>
              <a:t> (</a:t>
            </a:r>
            <a:r>
              <a:rPr lang="en-GB" dirty="0" smtClean="0">
                <a:hlinkClick r:id="rId10" action="ppaction://hlinkfile"/>
              </a:rPr>
              <a:t>2022</a:t>
            </a:r>
            <a:r>
              <a:rPr lang="en-GB" dirty="0" smtClean="0"/>
              <a:t>)</a:t>
            </a:r>
            <a:endParaRPr lang="en-GB" dirty="0"/>
          </a:p>
          <a:p>
            <a:r>
              <a:rPr lang="en-GB" dirty="0"/>
              <a:t>Transparency International (</a:t>
            </a:r>
            <a:r>
              <a:rPr lang="en-GB" dirty="0">
                <a:hlinkClick r:id="rId11"/>
              </a:rPr>
              <a:t>2022</a:t>
            </a:r>
            <a:r>
              <a:rPr lang="en-GB" dirty="0"/>
              <a:t>)</a:t>
            </a:r>
          </a:p>
          <a:p>
            <a:endParaRPr lang="en-GB" dirty="0"/>
          </a:p>
        </p:txBody>
      </p:sp>
      <p:sp>
        <p:nvSpPr>
          <p:cNvPr id="7" name="Footer Placeholder 6"/>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8" name="Slide Number Placeholder 7"/>
          <p:cNvSpPr>
            <a:spLocks noGrp="1"/>
          </p:cNvSpPr>
          <p:nvPr>
            <p:ph type="sldNum" sz="quarter" idx="12"/>
          </p:nvPr>
        </p:nvSpPr>
        <p:spPr/>
        <p:txBody>
          <a:bodyPr/>
          <a:lstStyle/>
          <a:p>
            <a:fld id="{00F3B91F-D4DB-407D-871B-00DC67010D08}" type="slidenum">
              <a:rPr lang="en-GB" smtClean="0"/>
              <a:t>7</a:t>
            </a:fld>
            <a:endParaRPr lang="en-GB"/>
          </a:p>
        </p:txBody>
      </p:sp>
    </p:spTree>
    <p:extLst>
      <p:ext uri="{BB962C8B-B14F-4D97-AF65-F5344CB8AC3E}">
        <p14:creationId xmlns:p14="http://schemas.microsoft.com/office/powerpoint/2010/main" val="1149247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Case Study 1: Corporate Financial Crime</a:t>
            </a:r>
            <a:endParaRPr lang="en-GB" dirty="0"/>
          </a:p>
        </p:txBody>
      </p:sp>
      <p:sp>
        <p:nvSpPr>
          <p:cNvPr id="3" name="Content Placeholder 2"/>
          <p:cNvSpPr>
            <a:spLocks noGrp="1"/>
          </p:cNvSpPr>
          <p:nvPr>
            <p:ph idx="1"/>
          </p:nvPr>
        </p:nvSpPr>
        <p:spPr>
          <a:xfrm>
            <a:off x="838200" y="2035462"/>
            <a:ext cx="5382718" cy="3609976"/>
          </a:xfrm>
        </p:spPr>
        <p:txBody>
          <a:bodyPr>
            <a:normAutofit fontScale="92500" lnSpcReduction="10000"/>
          </a:bodyPr>
          <a:lstStyle/>
          <a:p>
            <a:r>
              <a:rPr lang="en-GB" dirty="0"/>
              <a:t>Offshore </a:t>
            </a:r>
            <a:r>
              <a:rPr lang="en-GB" dirty="0" smtClean="0"/>
              <a:t>Leaks</a:t>
            </a:r>
            <a:r>
              <a:rPr lang="en-GB" dirty="0"/>
              <a:t> </a:t>
            </a:r>
            <a:r>
              <a:rPr lang="en-GB" dirty="0" smtClean="0"/>
              <a:t>(</a:t>
            </a:r>
            <a:r>
              <a:rPr lang="en-GB" dirty="0" smtClean="0">
                <a:hlinkClick r:id="rId2"/>
              </a:rPr>
              <a:t>2013</a:t>
            </a:r>
            <a:r>
              <a:rPr lang="en-GB" dirty="0" smtClean="0"/>
              <a:t>)</a:t>
            </a:r>
          </a:p>
          <a:p>
            <a:r>
              <a:rPr lang="en-GB" dirty="0" smtClean="0"/>
              <a:t>LuxLeaks</a:t>
            </a:r>
            <a:r>
              <a:rPr lang="en-GB" dirty="0"/>
              <a:t> (</a:t>
            </a:r>
            <a:r>
              <a:rPr lang="en-GB" dirty="0">
                <a:hlinkClick r:id="rId3"/>
              </a:rPr>
              <a:t>2014</a:t>
            </a:r>
            <a:r>
              <a:rPr lang="en-GB" dirty="0" smtClean="0"/>
              <a:t>)</a:t>
            </a:r>
          </a:p>
          <a:p>
            <a:r>
              <a:rPr lang="en-GB" dirty="0"/>
              <a:t>FIFA Leaks (</a:t>
            </a:r>
            <a:r>
              <a:rPr lang="en-GB" dirty="0">
                <a:hlinkClick r:id="rId4"/>
              </a:rPr>
              <a:t>2015</a:t>
            </a:r>
            <a:r>
              <a:rPr lang="en-GB" dirty="0" smtClean="0"/>
              <a:t>)</a:t>
            </a:r>
          </a:p>
          <a:p>
            <a:r>
              <a:rPr lang="en-GB" dirty="0"/>
              <a:t>Swiss Leaks (</a:t>
            </a:r>
            <a:r>
              <a:rPr lang="en-GB" dirty="0">
                <a:hlinkClick r:id="rId5"/>
              </a:rPr>
              <a:t>2015</a:t>
            </a:r>
            <a:r>
              <a:rPr lang="en-GB" dirty="0" smtClean="0"/>
              <a:t>)</a:t>
            </a:r>
          </a:p>
          <a:p>
            <a:r>
              <a:rPr lang="en-GB" dirty="0" smtClean="0">
                <a:latin typeface="Calibri" panose="020F0502020204030204" pitchFamily="34" charset="0"/>
                <a:ea typeface="Calibri" panose="020F0502020204030204" pitchFamily="34" charset="0"/>
              </a:rPr>
              <a:t>Bahamas Leaks</a:t>
            </a:r>
            <a:r>
              <a:rPr lang="en-GB" dirty="0">
                <a:latin typeface="Calibri" panose="020F0502020204030204" pitchFamily="34" charset="0"/>
                <a:ea typeface="Calibri" panose="020F0502020204030204" pitchFamily="34" charset="0"/>
              </a:rPr>
              <a:t> </a:t>
            </a:r>
            <a:r>
              <a:rPr lang="en-GB" dirty="0" smtClean="0">
                <a:latin typeface="Calibri" panose="020F0502020204030204" pitchFamily="34" charset="0"/>
                <a:ea typeface="Calibri" panose="020F0502020204030204" pitchFamily="34" charset="0"/>
              </a:rPr>
              <a:t>(</a:t>
            </a:r>
            <a:r>
              <a:rPr lang="en-GB" dirty="0" smtClean="0">
                <a:latin typeface="Calibri" panose="020F0502020204030204" pitchFamily="34" charset="0"/>
                <a:ea typeface="Calibri" panose="020F0502020204030204" pitchFamily="34" charset="0"/>
                <a:hlinkClick r:id="rId6"/>
              </a:rPr>
              <a:t>2015</a:t>
            </a:r>
            <a:r>
              <a:rPr lang="en-GB" dirty="0" smtClean="0">
                <a:latin typeface="Calibri" panose="020F0502020204030204" pitchFamily="34" charset="0"/>
                <a:ea typeface="Calibri" panose="020F0502020204030204" pitchFamily="34" charset="0"/>
              </a:rPr>
              <a:t>)</a:t>
            </a:r>
            <a:endParaRPr lang="en-GB" dirty="0" smtClean="0"/>
          </a:p>
          <a:p>
            <a:r>
              <a:rPr lang="en-GB" dirty="0"/>
              <a:t>Panama Papers (</a:t>
            </a:r>
            <a:r>
              <a:rPr lang="en-GB" dirty="0">
                <a:hlinkClick r:id="rId7"/>
              </a:rPr>
              <a:t>2016</a:t>
            </a:r>
            <a:r>
              <a:rPr lang="en-GB" dirty="0" smtClean="0"/>
              <a:t>)</a:t>
            </a:r>
          </a:p>
          <a:p>
            <a:r>
              <a:rPr lang="en-GB" dirty="0"/>
              <a:t>Paradise Papers (</a:t>
            </a:r>
            <a:r>
              <a:rPr lang="en-GB" dirty="0">
                <a:hlinkClick r:id="rId8"/>
              </a:rPr>
              <a:t>2017</a:t>
            </a:r>
            <a:r>
              <a:rPr lang="en-GB" dirty="0" smtClean="0"/>
              <a:t>)</a:t>
            </a:r>
          </a:p>
          <a:p>
            <a:r>
              <a:rPr lang="en-GB" dirty="0"/>
              <a:t>FinCEN Papers (</a:t>
            </a:r>
            <a:r>
              <a:rPr lang="en-GB" dirty="0">
                <a:hlinkClick r:id="rId9"/>
              </a:rPr>
              <a:t>2020</a:t>
            </a:r>
            <a:r>
              <a:rPr lang="en-GB" dirty="0" smtClean="0"/>
              <a:t>)</a:t>
            </a:r>
          </a:p>
        </p:txBody>
      </p:sp>
      <p:sp>
        <p:nvSpPr>
          <p:cNvPr id="4" name="Footer Placeholder 3"/>
          <p:cNvSpPr>
            <a:spLocks noGrp="1"/>
          </p:cNvSpPr>
          <p:nvPr>
            <p:ph type="ftr" sz="quarter" idx="11"/>
          </p:nvPr>
        </p:nvSpPr>
        <p:spPr/>
        <p:txBody>
          <a:bodyPr/>
          <a:lstStyle/>
          <a:p>
            <a:r>
              <a:rPr lang="en-GB" smtClean="0"/>
              <a:t>‘From Panama to Paradise: Does the Economic Crime (Transparency and Enforcement) Act 2022 go far enough?’</a:t>
            </a:r>
            <a:endParaRPr lang="en-GB"/>
          </a:p>
        </p:txBody>
      </p:sp>
      <p:sp>
        <p:nvSpPr>
          <p:cNvPr id="5" name="Slide Number Placeholder 4"/>
          <p:cNvSpPr>
            <a:spLocks noGrp="1"/>
          </p:cNvSpPr>
          <p:nvPr>
            <p:ph type="sldNum" sz="quarter" idx="12"/>
          </p:nvPr>
        </p:nvSpPr>
        <p:spPr/>
        <p:txBody>
          <a:bodyPr/>
          <a:lstStyle/>
          <a:p>
            <a:fld id="{00F3B91F-D4DB-407D-871B-00DC67010D08}" type="slidenum">
              <a:rPr lang="en-GB" smtClean="0"/>
              <a:t>8</a:t>
            </a:fld>
            <a:endParaRPr lang="en-GB"/>
          </a:p>
        </p:txBody>
      </p:sp>
      <p:pic>
        <p:nvPicPr>
          <p:cNvPr id="6" name="Picture 5"/>
          <p:cNvPicPr>
            <a:picLocks noChangeAspect="1"/>
          </p:cNvPicPr>
          <p:nvPr/>
        </p:nvPicPr>
        <p:blipFill>
          <a:blip r:embed="rId10"/>
          <a:stretch>
            <a:fillRect/>
          </a:stretch>
        </p:blipFill>
        <p:spPr>
          <a:xfrm>
            <a:off x="6667969" y="2035462"/>
            <a:ext cx="4514850" cy="3609975"/>
          </a:xfrm>
          <a:prstGeom prst="rect">
            <a:avLst/>
          </a:prstGeom>
        </p:spPr>
      </p:pic>
    </p:spTree>
    <p:extLst>
      <p:ext uri="{BB962C8B-B14F-4D97-AF65-F5344CB8AC3E}">
        <p14:creationId xmlns:p14="http://schemas.microsoft.com/office/powerpoint/2010/main" val="1937697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Corporate Financial </a:t>
            </a:r>
            <a:r>
              <a:rPr lang="en-GB" b="1" dirty="0" smtClean="0"/>
              <a:t>Crime: Enforcement</a:t>
            </a:r>
            <a:endParaRPr lang="en-GB" dirty="0"/>
          </a:p>
        </p:txBody>
      </p:sp>
      <p:sp>
        <p:nvSpPr>
          <p:cNvPr id="3" name="Content Placeholder 2"/>
          <p:cNvSpPr>
            <a:spLocks noGrp="1"/>
          </p:cNvSpPr>
          <p:nvPr>
            <p:ph sz="half" idx="1"/>
          </p:nvPr>
        </p:nvSpPr>
        <p:spPr/>
        <p:txBody>
          <a:bodyPr>
            <a:normAutofit fontScale="92500" lnSpcReduction="10000"/>
          </a:bodyPr>
          <a:lstStyle/>
          <a:p>
            <a:r>
              <a:rPr lang="en-GB" dirty="0" smtClean="0"/>
              <a:t>Prosecutions</a:t>
            </a:r>
          </a:p>
          <a:p>
            <a:pPr lvl="1"/>
            <a:r>
              <a:rPr lang="en-GB" i="1" dirty="0" smtClean="0"/>
              <a:t>R v NatWest Bank </a:t>
            </a:r>
            <a:r>
              <a:rPr lang="en-GB" dirty="0" smtClean="0"/>
              <a:t>(2021) Southwark </a:t>
            </a:r>
            <a:r>
              <a:rPr lang="en-GB" dirty="0"/>
              <a:t>Crown </a:t>
            </a:r>
            <a:r>
              <a:rPr lang="en-GB" dirty="0" smtClean="0"/>
              <a:t>Court, 13 </a:t>
            </a:r>
            <a:r>
              <a:rPr lang="en-GB" dirty="0"/>
              <a:t>December </a:t>
            </a:r>
            <a:r>
              <a:rPr lang="en-GB" dirty="0" smtClean="0"/>
              <a:t>2021</a:t>
            </a:r>
          </a:p>
          <a:p>
            <a:pPr lvl="1"/>
            <a:r>
              <a:rPr lang="en-GB" i="1" dirty="0" smtClean="0"/>
              <a:t>Serious </a:t>
            </a:r>
            <a:r>
              <a:rPr lang="en-GB" i="1" dirty="0"/>
              <a:t>Fraud Office v Barclays plc </a:t>
            </a:r>
            <a:r>
              <a:rPr lang="en-GB" dirty="0"/>
              <a:t>[2018] EWHC 3055 (QB).</a:t>
            </a:r>
          </a:p>
          <a:p>
            <a:pPr marL="0" indent="0">
              <a:buNone/>
            </a:pPr>
            <a:endParaRPr lang="en-GB" dirty="0" smtClean="0"/>
          </a:p>
          <a:p>
            <a:r>
              <a:rPr lang="en-GB" dirty="0" smtClean="0"/>
              <a:t>Failure to prevent</a:t>
            </a:r>
          </a:p>
          <a:p>
            <a:pPr lvl="1"/>
            <a:r>
              <a:rPr lang="en-GB" dirty="0" smtClean="0"/>
              <a:t>Deferred Prosecution Agreements:</a:t>
            </a:r>
          </a:p>
          <a:p>
            <a:pPr lvl="2"/>
            <a:r>
              <a:rPr lang="en-GB" dirty="0" smtClean="0"/>
              <a:t>12 under the Bribery Act (2010)</a:t>
            </a:r>
          </a:p>
          <a:p>
            <a:pPr lvl="2"/>
            <a:r>
              <a:rPr lang="en-GB" dirty="0" smtClean="0"/>
              <a:t>0 under the Criminal Finances Act (2017)</a:t>
            </a:r>
          </a:p>
          <a:p>
            <a:pPr lvl="1"/>
            <a:r>
              <a:rPr lang="en-GB" dirty="0" smtClean="0"/>
              <a:t>Law Commission (</a:t>
            </a:r>
            <a:r>
              <a:rPr lang="en-GB" dirty="0" smtClean="0">
                <a:hlinkClick r:id="rId2"/>
              </a:rPr>
              <a:t>2022</a:t>
            </a:r>
            <a:r>
              <a:rPr lang="en-GB" dirty="0" smtClean="0"/>
              <a:t>)</a:t>
            </a:r>
          </a:p>
          <a:p>
            <a:pPr lvl="2"/>
            <a:r>
              <a:rPr lang="en-GB" dirty="0" smtClean="0"/>
              <a:t>Economic Crime</a:t>
            </a:r>
          </a:p>
          <a:p>
            <a:pPr marL="457200" lvl="1" indent="0">
              <a:buNone/>
            </a:pPr>
            <a:endParaRPr lang="en-GB" dirty="0" smtClean="0"/>
          </a:p>
          <a:p>
            <a:pPr marL="457200" lvl="1" indent="0">
              <a:buNone/>
            </a:pPr>
            <a:endParaRPr lang="en-GB" dirty="0" smtClean="0"/>
          </a:p>
          <a:p>
            <a:pPr lvl="1"/>
            <a:endParaRPr lang="en-GB" dirty="0" smtClean="0"/>
          </a:p>
        </p:txBody>
      </p:sp>
      <p:sp>
        <p:nvSpPr>
          <p:cNvPr id="6" name="Content Placeholder 5"/>
          <p:cNvSpPr>
            <a:spLocks noGrp="1"/>
          </p:cNvSpPr>
          <p:nvPr>
            <p:ph sz="half" idx="2"/>
          </p:nvPr>
        </p:nvSpPr>
        <p:spPr/>
        <p:txBody>
          <a:bodyPr>
            <a:normAutofit fontScale="92500" lnSpcReduction="10000"/>
          </a:bodyPr>
          <a:lstStyle/>
          <a:p>
            <a:r>
              <a:rPr lang="en-GB" dirty="0"/>
              <a:t>Financial Penalties:</a:t>
            </a:r>
          </a:p>
          <a:p>
            <a:pPr lvl="1"/>
            <a:r>
              <a:rPr lang="en-GB" dirty="0"/>
              <a:t>Financial Conduct Authority</a:t>
            </a:r>
          </a:p>
          <a:p>
            <a:pPr lvl="1"/>
            <a:r>
              <a:rPr lang="en-GB" dirty="0"/>
              <a:t>Financial Services and Markets Act </a:t>
            </a:r>
            <a:r>
              <a:rPr lang="en-GB" dirty="0" smtClean="0"/>
              <a:t>2000 (s. 206(1))</a:t>
            </a:r>
          </a:p>
          <a:p>
            <a:pPr lvl="1"/>
            <a:endParaRPr lang="en-GB" dirty="0"/>
          </a:p>
          <a:p>
            <a:pPr lvl="1"/>
            <a:endParaRPr lang="en-GB" dirty="0"/>
          </a:p>
          <a:p>
            <a:r>
              <a:rPr lang="en-GB" dirty="0"/>
              <a:t>Asset Recovery</a:t>
            </a:r>
          </a:p>
          <a:p>
            <a:pPr lvl="1"/>
            <a:r>
              <a:rPr lang="en-GB" dirty="0"/>
              <a:t>Proceeds of Crime Act </a:t>
            </a:r>
            <a:r>
              <a:rPr lang="en-GB" dirty="0" smtClean="0"/>
              <a:t>2002</a:t>
            </a:r>
          </a:p>
          <a:p>
            <a:pPr lvl="1"/>
            <a:r>
              <a:rPr lang="en-GB" i="1" dirty="0"/>
              <a:t>Crown Prosecution Service (Appellant) v Aquila Advisory Ltd (Respondent) </a:t>
            </a:r>
            <a:r>
              <a:rPr lang="en-GB" dirty="0"/>
              <a:t>[2021] UKSC 49</a:t>
            </a:r>
          </a:p>
          <a:p>
            <a:pPr marL="457200" lvl="1" indent="0">
              <a:buNone/>
            </a:pPr>
            <a:endParaRPr lang="en-GB" dirty="0"/>
          </a:p>
          <a:p>
            <a:endParaRPr lang="en-GB" dirty="0"/>
          </a:p>
        </p:txBody>
      </p:sp>
      <p:sp>
        <p:nvSpPr>
          <p:cNvPr id="4" name="Footer Placeholder 3"/>
          <p:cNvSpPr>
            <a:spLocks noGrp="1"/>
          </p:cNvSpPr>
          <p:nvPr>
            <p:ph type="ftr" sz="quarter" idx="11"/>
          </p:nvPr>
        </p:nvSpPr>
        <p:spPr/>
        <p:txBody>
          <a:bodyPr/>
          <a:lstStyle/>
          <a:p>
            <a:r>
              <a:rPr lang="en-GB" dirty="0" smtClean="0"/>
              <a:t>‘From Panama to Paradise: Does the Economic Crime (Transparency and Enforcement) Act 2022 go far enough?’</a:t>
            </a:r>
            <a:endParaRPr lang="en-GB" dirty="0"/>
          </a:p>
        </p:txBody>
      </p:sp>
      <p:sp>
        <p:nvSpPr>
          <p:cNvPr id="5" name="Slide Number Placeholder 4"/>
          <p:cNvSpPr>
            <a:spLocks noGrp="1"/>
          </p:cNvSpPr>
          <p:nvPr>
            <p:ph type="sldNum" sz="quarter" idx="12"/>
          </p:nvPr>
        </p:nvSpPr>
        <p:spPr/>
        <p:txBody>
          <a:bodyPr/>
          <a:lstStyle/>
          <a:p>
            <a:fld id="{00F3B91F-D4DB-407D-871B-00DC67010D08}" type="slidenum">
              <a:rPr lang="en-GB" smtClean="0"/>
              <a:t>9</a:t>
            </a:fld>
            <a:endParaRPr lang="en-GB"/>
          </a:p>
        </p:txBody>
      </p:sp>
    </p:spTree>
    <p:extLst>
      <p:ext uri="{BB962C8B-B14F-4D97-AF65-F5344CB8AC3E}">
        <p14:creationId xmlns:p14="http://schemas.microsoft.com/office/powerpoint/2010/main" val="2230938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802</TotalTime>
  <Words>1498</Words>
  <Application>Microsoft Office PowerPoint</Application>
  <PresentationFormat>Widescreen</PresentationFormat>
  <Paragraphs>200</Paragraphs>
  <Slides>18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UniversBold</vt:lpstr>
      <vt:lpstr>Office Theme</vt:lpstr>
      <vt:lpstr>Does the Economic Crime (Transparency and Enforcement) Act 2022 go far enough?’</vt:lpstr>
      <vt:lpstr>Research Funding</vt:lpstr>
      <vt:lpstr>Abstract</vt:lpstr>
      <vt:lpstr>Contents</vt:lpstr>
      <vt:lpstr>MER – what has happened since 2007?</vt:lpstr>
      <vt:lpstr>Mutual Evaluation Report (2018)</vt:lpstr>
      <vt:lpstr>Questionable Findings?</vt:lpstr>
      <vt:lpstr>Case Study 1: Corporate Financial Crime</vt:lpstr>
      <vt:lpstr>Corporate Financial Crime: Enforcement</vt:lpstr>
      <vt:lpstr>Case Study 2: Terrorism Financing and Fraud</vt:lpstr>
      <vt:lpstr>Terrorism Financing and Fraud – Disjointed Policies</vt:lpstr>
      <vt:lpstr>Terrorism Financing and Fraud: Typology</vt:lpstr>
      <vt:lpstr>Terrorism Financing and Fraud</vt:lpstr>
      <vt:lpstr>The Economic Crime Act 2022</vt:lpstr>
      <vt:lpstr>The Economic Crime Act 2022</vt:lpstr>
      <vt:lpstr>The Economic Crime Act 2022</vt:lpstr>
      <vt:lpstr>The Economic Crime Act 2022</vt:lpstr>
      <vt:lpstr>Final Thoughts</vt:lpstr>
    </vt:vector>
  </TitlesOfParts>
  <Company>University of the West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Financing of Terrorism Lecture  Part IV The United Kingdom</dc:title>
  <dc:creator>Nicholas Ryder</dc:creator>
  <cp:lastModifiedBy>Nicholas Ryder</cp:lastModifiedBy>
  <cp:revision>53</cp:revision>
  <dcterms:created xsi:type="dcterms:W3CDTF">2020-09-21T12:34:19Z</dcterms:created>
  <dcterms:modified xsi:type="dcterms:W3CDTF">2022-06-17T13:08:56Z</dcterms:modified>
</cp:coreProperties>
</file>